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9" r:id="rId3"/>
    <p:sldId id="262" r:id="rId4"/>
    <p:sldId id="263" r:id="rId5"/>
    <p:sldId id="257" r:id="rId6"/>
    <p:sldId id="258" r:id="rId7"/>
    <p:sldId id="259" r:id="rId8"/>
    <p:sldId id="260" r:id="rId9"/>
    <p:sldId id="264" r:id="rId10"/>
    <p:sldId id="261" r:id="rId11"/>
    <p:sldId id="265" r:id="rId12"/>
    <p:sldId id="266" r:id="rId13"/>
    <p:sldId id="270" r:id="rId14"/>
    <p:sldId id="267" r:id="rId15"/>
    <p:sldId id="268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99595-A563-4854-A6F6-74D6FA03D768}" type="datetimeFigureOut">
              <a:rPr lang="fr-CA" smtClean="0"/>
              <a:t>2022-06-28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5AA06A-DD29-4DDC-86AD-C0C34518BF7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41038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91B41-E9E8-F7C8-4B3E-AA92C26A57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36D3DE-16D4-FBD2-85EE-CE0480BEA2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47A9C1-7AC6-74C8-5A18-B7B6C4D63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830D-D8E4-460C-85B9-D2979AC43079}" type="datetime1">
              <a:rPr lang="fr-CA" smtClean="0"/>
              <a:t>2022-06-28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F43125-B733-60D0-7D9C-EAC3439CD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2B730-5967-FB53-899A-BD115ED22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50087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DCF0A-2C19-EFEE-43E4-D5B889E24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5E4A95-A74D-D42C-4E59-7AB7573C55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2650D5-4B26-54E0-F818-5773EED10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1289-4342-498F-B589-9485E30D7A7F}" type="datetime1">
              <a:rPr lang="fr-CA" smtClean="0"/>
              <a:t>2022-06-28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8436B-312C-79F1-3AA8-1B15A8729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4A3C2A-1C89-1D1D-5D52-6A990444B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8447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D848E3-C558-0E2C-1A35-6172CD55F8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617B43-C0DB-1DD0-A08B-D30FE9AECE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801B4-CE18-15B4-B723-8B3A6CA26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33B8E-2772-4835-9F16-43CD26A018D8}" type="datetime1">
              <a:rPr lang="fr-CA" smtClean="0"/>
              <a:t>2022-06-28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CAFE3-5961-9CA0-3D8F-8D45AE5B5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D5E611-5252-648D-6E1C-7EA82B8FB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44157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79E4D-EB80-E8E0-8D2B-5284F7380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770C5-567F-84AA-B48A-80DD389E6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699F68-342D-DA81-0FDC-195AE243C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B0B76-BC8E-4425-9570-FADE97969C03}" type="datetime1">
              <a:rPr lang="fr-CA" smtClean="0"/>
              <a:t>2022-06-28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4C26F5-0F8D-9C77-E367-D610EC7E8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ECD01F-5E6E-48C2-B667-16D1EFB7F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44902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25C8A-D604-4932-C9D0-32CD81111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2D87F8-D3BA-4503-4257-5BD2100CBA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3D7365-33E0-A45F-5677-82F2136B6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279E-2886-42F5-A742-44AB57179C93}" type="datetime1">
              <a:rPr lang="fr-CA" smtClean="0"/>
              <a:t>2022-06-28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DE8B83-F1B3-DDB0-18B9-79BF8296D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088936-DA5B-2547-7036-F633AB6E9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32415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5E9B7-5F02-D8A7-0678-26768E53E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F7B57-6EF0-5487-20DA-70ABA60459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D943C6-F788-8234-9023-87DB9238E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8D831-F90C-F628-FEF8-2BF74C6E0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967E5-F4F9-474B-8014-A01162866165}" type="datetime1">
              <a:rPr lang="fr-CA" smtClean="0"/>
              <a:t>2022-06-28</a:t>
            </a:fld>
            <a:endParaRPr lang="fr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2CD630-665B-C1ED-9053-C41FE8CBC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483905-3938-E200-894D-D41CCE55F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3259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544FC-0FE2-26AB-C39B-942EF470C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567CAC-9FBC-E29C-3832-26EF60130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F13C11-84A0-B8B3-0006-5ACF504FC2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A797B4-162E-6B2D-E3DC-A33CCEBBA3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79EA33-8C0B-112B-46B4-6B1B7A65E5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0B718B-FD7E-B35A-5D06-ABAB6E780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7A6E7-4075-4982-9DA8-3E289BD3A626}" type="datetime1">
              <a:rPr lang="fr-CA" smtClean="0"/>
              <a:t>2022-06-28</a:t>
            </a:fld>
            <a:endParaRPr lang="fr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F43CF0-8C1D-AA18-E379-F6040A1B1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3FF48F-EBAC-2EE3-F3D7-BB00A2CE6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19546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575D7-2734-C002-3D89-3E716BA31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B82F6-38B9-8CAE-497F-2BC856FF0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8C152-CD92-4141-972F-0398FFB84706}" type="datetime1">
              <a:rPr lang="fr-CA" smtClean="0"/>
              <a:t>2022-06-28</a:t>
            </a:fld>
            <a:endParaRPr lang="fr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CADF26-3B9E-8C87-9A3C-10E511509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1504D6-8F70-2C4A-1082-24B80FE3A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97720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730754-3AEF-C44B-65D5-7387845B2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B00E-DC8E-4AF5-ABC1-D155BDE1C434}" type="datetime1">
              <a:rPr lang="fr-CA" smtClean="0"/>
              <a:t>2022-06-28</a:t>
            </a:fld>
            <a:endParaRPr lang="fr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BCFD78-C78B-444B-0B65-13E1CA466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AC14D0-92AC-DB4D-DE35-DBBD26690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09580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ECC50-7C0D-B135-9397-0F824602B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24794-3B20-96F5-6EFC-C32FA4400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EA91F8-09DB-CF65-5CB2-57A9C23CEC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A4EDA-C548-858D-FB50-FDCE0E50F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1EDB-DA4F-461B-85DB-696D4425B00B}" type="datetime1">
              <a:rPr lang="fr-CA" smtClean="0"/>
              <a:t>2022-06-28</a:t>
            </a:fld>
            <a:endParaRPr lang="fr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6C0DEC-DF45-5846-6E67-0723A4A26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B3B5DC-450C-C400-80FE-1CDDBA705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9121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CDDCD-2E60-9EDA-AF80-B62ADF00B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AD0F39-2F95-FA0B-5F74-EA79495568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C97F49-4E71-C54D-EB54-C9B463E068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50D7B6-9B55-9BC4-D5B1-0316D4C61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4FB2-35CD-40E7-8891-F25E166222D4}" type="datetime1">
              <a:rPr lang="fr-CA" smtClean="0"/>
              <a:t>2022-06-28</a:t>
            </a:fld>
            <a:endParaRPr lang="fr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D313FC-F254-7090-7CBB-B6C8CAAF2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32B723-AA6D-C8DD-93DE-F2982D7EF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79799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DC3A64-EC48-784C-FB01-5F0FA759E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BDA797-42FA-AA0B-DECC-3AC5250DE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F4CED-3B20-3FC5-62EA-704BA1DCFD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837DC-1CF8-4248-B6BE-23BE977A748C}" type="datetime1">
              <a:rPr lang="fr-CA" smtClean="0"/>
              <a:t>2022-06-28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D00CD-8BEA-8E45-8AF7-49AA40DD8F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F50B8-A5AD-A074-3A24-283BD81B5C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E5E62-E457-4AA2-8C0B-BFE71E3E8F1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39167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0.pn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D18A7-63CE-D78E-3E44-FBA1031BDA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Meeting 30 juin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0A10C8-E1B6-EAB2-C9DD-48FA021276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Xavier Lebeuf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0C65AAA-B593-4ACC-9749-18ADB5235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75419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EB84476-D462-9DDA-7152-85D7F020ED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9309" y="2516769"/>
            <a:ext cx="9633381" cy="38423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A42345B-23EA-BC87-7A84-27526CFFC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6537"/>
            <a:ext cx="10515600" cy="969000"/>
          </a:xfrm>
        </p:spPr>
        <p:txBody>
          <a:bodyPr/>
          <a:lstStyle/>
          <a:p>
            <a:r>
              <a:rPr lang="fr-CA"/>
              <a:t>Partition des contraintes</a:t>
            </a:r>
            <a:endParaRPr lang="fr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87002-73A6-6A31-AF0F-CDB1601F7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986176"/>
            <a:ext cx="11573300" cy="1921916"/>
          </a:xfrm>
        </p:spPr>
        <p:txBody>
          <a:bodyPr/>
          <a:lstStyle/>
          <a:p>
            <a:r>
              <a:rPr lang="fr-CA" dirty="0"/>
              <a:t>Information sur les fidélités minimales représentatives</a:t>
            </a:r>
          </a:p>
          <a:p>
            <a:r>
              <a:rPr lang="fr-CA" dirty="0"/>
              <a:t>Information sur le temps d’évaluation de chaque sous-</a:t>
            </a:r>
            <a:r>
              <a:rPr lang="fr-CA" dirty="0" err="1"/>
              <a:t>bb</a:t>
            </a:r>
            <a:endParaRPr lang="fr-CA" dirty="0"/>
          </a:p>
          <a:p>
            <a:r>
              <a:rPr lang="fr-CA" dirty="0"/>
              <a:t>Information sur les contraintes qui ont plus de chances de ne pas être respectées</a:t>
            </a:r>
          </a:p>
          <a:p>
            <a:endParaRPr lang="fr-CA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299942E-5B6C-B7EC-FE60-8492BA3CF1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9606" y="629680"/>
            <a:ext cx="1059658" cy="71299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7C2DE55-C5B6-7196-E6F1-D244D2338E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39435" y="1371611"/>
            <a:ext cx="1059658" cy="70703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FFDA721-6DD9-FB2E-8ADF-C7C62F3C48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13643" y="1955176"/>
            <a:ext cx="1059658" cy="708214"/>
          </a:xfrm>
          <a:prstGeom prst="rect">
            <a:avLst/>
          </a:prstGeom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CE90558-5F62-4570-AD8D-56A365D53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219648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EC010-29A9-E6E7-E945-D1244BC66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0611"/>
            <a:ext cx="10767646" cy="753991"/>
          </a:xfrm>
        </p:spPr>
        <p:txBody>
          <a:bodyPr>
            <a:normAutofit fontScale="90000"/>
          </a:bodyPr>
          <a:lstStyle/>
          <a:p>
            <a:r>
              <a:rPr lang="fr-CA" dirty="0"/>
              <a:t>Partition des contraintes: Solution intuitive bonne?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240164-F807-7A27-6BD1-A86DAE0C63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187" y="1603241"/>
            <a:ext cx="5426941" cy="3651517"/>
          </a:xfrm>
          <a:prstGeom prst="rect">
            <a:avLst/>
          </a:prstGeom>
        </p:spPr>
      </p:pic>
      <p:pic>
        <p:nvPicPr>
          <p:cNvPr id="9" name="Picture 8" descr="A picture containing icon&#10;&#10;Description automatically generated">
            <a:extLst>
              <a:ext uri="{FF2B5EF4-FFF2-40B4-BE49-F238E27FC236}">
                <a16:creationId xmlns:a16="http://schemas.microsoft.com/office/drawing/2014/main" id="{34A1E93A-3484-EB11-2C0F-18A20E264C0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5" t="16318" r="12529" b="26359"/>
          <a:stretch/>
        </p:blipFill>
        <p:spPr>
          <a:xfrm>
            <a:off x="6096000" y="2839845"/>
            <a:ext cx="1209822" cy="94436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B38C9FE-7BF1-6E8A-B0FE-0DF6E717F063}"/>
              </a:ext>
            </a:extLst>
          </p:cNvPr>
          <p:cNvSpPr/>
          <p:nvPr/>
        </p:nvSpPr>
        <p:spPr>
          <a:xfrm>
            <a:off x="7778383" y="3867205"/>
            <a:ext cx="3152335" cy="14477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400" dirty="0">
                <a:solidFill>
                  <a:schemeClr val="tx1"/>
                </a:solidFill>
              </a:rPr>
              <a:t>bb_1</a:t>
            </a:r>
          </a:p>
          <a:p>
            <a:pPr algn="ctr"/>
            <a:r>
              <a:rPr lang="fr-CA" sz="2400" dirty="0" err="1">
                <a:solidFill>
                  <a:schemeClr val="tx1"/>
                </a:solidFill>
              </a:rPr>
              <a:t>fid</a:t>
            </a:r>
            <a:r>
              <a:rPr lang="fr-CA" sz="2400" dirty="0">
                <a:solidFill>
                  <a:schemeClr val="tx1"/>
                </a:solidFill>
              </a:rPr>
              <a:t> = 0.05</a:t>
            </a:r>
          </a:p>
          <a:p>
            <a:pPr algn="ctr"/>
            <a:r>
              <a:rPr lang="fr-CA" sz="2400" dirty="0">
                <a:solidFill>
                  <a:schemeClr val="tx1"/>
                </a:solidFill>
              </a:rPr>
              <a:t>Les autres contraintes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6B1CF62-268A-C28E-8810-7425F8FF0690}"/>
              </a:ext>
            </a:extLst>
          </p:cNvPr>
          <p:cNvSpPr/>
          <p:nvPr/>
        </p:nvSpPr>
        <p:spPr>
          <a:xfrm>
            <a:off x="7778383" y="1769274"/>
            <a:ext cx="3152335" cy="14477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400" dirty="0">
                <a:solidFill>
                  <a:schemeClr val="tx1"/>
                </a:solidFill>
              </a:rPr>
              <a:t>bb_2</a:t>
            </a:r>
          </a:p>
          <a:p>
            <a:pPr algn="ctr"/>
            <a:r>
              <a:rPr lang="fr-CA" sz="2400" dirty="0" err="1">
                <a:solidFill>
                  <a:schemeClr val="tx1"/>
                </a:solidFill>
              </a:rPr>
              <a:t>fid</a:t>
            </a:r>
            <a:r>
              <a:rPr lang="fr-CA" sz="2400" dirty="0">
                <a:solidFill>
                  <a:schemeClr val="tx1"/>
                </a:solidFill>
              </a:rPr>
              <a:t> = 0.3</a:t>
            </a:r>
          </a:p>
          <a:p>
            <a:pPr algn="ctr"/>
            <a:r>
              <a:rPr lang="fr-CA" sz="2400" dirty="0">
                <a:solidFill>
                  <a:schemeClr val="tx1"/>
                </a:solidFill>
              </a:rPr>
              <a:t>c</a:t>
            </a:r>
            <a:r>
              <a:rPr lang="fr-CA" sz="2400" baseline="-25000" dirty="0">
                <a:solidFill>
                  <a:schemeClr val="tx1"/>
                </a:solidFill>
              </a:rPr>
              <a:t>2</a:t>
            </a:r>
            <a:r>
              <a:rPr lang="fr-CA" sz="2400" dirty="0">
                <a:solidFill>
                  <a:schemeClr val="tx1"/>
                </a:solidFill>
              </a:rPr>
              <a:t>, c</a:t>
            </a:r>
            <a:r>
              <a:rPr lang="fr-CA" sz="2400" baseline="-25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675E5A40-F849-41C8-932C-AB3FE2242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11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06693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8240164-F807-7A27-6BD1-A86DAE0C63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3015" y="1090636"/>
            <a:ext cx="3767603" cy="2535032"/>
          </a:xfrm>
          <a:prstGeom prst="rect">
            <a:avLst/>
          </a:prstGeom>
        </p:spPr>
      </p:pic>
      <p:pic>
        <p:nvPicPr>
          <p:cNvPr id="9" name="Picture 8" descr="A picture containing icon&#10;&#10;Description automatically generated">
            <a:extLst>
              <a:ext uri="{FF2B5EF4-FFF2-40B4-BE49-F238E27FC236}">
                <a16:creationId xmlns:a16="http://schemas.microsoft.com/office/drawing/2014/main" id="{34A1E93A-3484-EB11-2C0F-18A20E264C0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5" t="16318" r="12529" b="26359"/>
          <a:stretch/>
        </p:blipFill>
        <p:spPr>
          <a:xfrm>
            <a:off x="6655559" y="2772417"/>
            <a:ext cx="1209822" cy="94436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B38C9FE-7BF1-6E8A-B0FE-0DF6E717F063}"/>
              </a:ext>
            </a:extLst>
          </p:cNvPr>
          <p:cNvSpPr/>
          <p:nvPr/>
        </p:nvSpPr>
        <p:spPr>
          <a:xfrm>
            <a:off x="8420007" y="2520712"/>
            <a:ext cx="3152335" cy="14477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400" dirty="0">
                <a:solidFill>
                  <a:schemeClr val="tx1"/>
                </a:solidFill>
              </a:rPr>
              <a:t>bb_1</a:t>
            </a:r>
          </a:p>
          <a:p>
            <a:pPr algn="ctr"/>
            <a:r>
              <a:rPr lang="fr-CA" sz="2400" dirty="0" err="1">
                <a:solidFill>
                  <a:schemeClr val="tx1"/>
                </a:solidFill>
              </a:rPr>
              <a:t>fid</a:t>
            </a:r>
            <a:r>
              <a:rPr lang="fr-CA" sz="2400" dirty="0">
                <a:solidFill>
                  <a:schemeClr val="tx1"/>
                </a:solidFill>
              </a:rPr>
              <a:t> = 0.3</a:t>
            </a:r>
          </a:p>
          <a:p>
            <a:pPr algn="ctr"/>
            <a:r>
              <a:rPr lang="fr-CA" sz="2400" dirty="0">
                <a:solidFill>
                  <a:schemeClr val="tx1"/>
                </a:solidFill>
              </a:rPr>
              <a:t>Toutes les contraintes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4E4550-0B7B-7C86-1127-4F617B6782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910" y="3916217"/>
            <a:ext cx="3764523" cy="25350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9E299AC-F979-EE4B-2F62-D5558CF1DA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08315" y="3885803"/>
            <a:ext cx="3764522" cy="251178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F2BA055-0F78-8AFB-7301-2EA6636B1B0E}"/>
              </a:ext>
            </a:extLst>
          </p:cNvPr>
          <p:cNvSpPr txBox="1"/>
          <p:nvPr/>
        </p:nvSpPr>
        <p:spPr>
          <a:xfrm>
            <a:off x="2296158" y="4529279"/>
            <a:ext cx="1433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>
                <a:solidFill>
                  <a:schemeClr val="tx1"/>
                </a:solidFill>
              </a:rPr>
              <a:t>c</a:t>
            </a:r>
            <a:r>
              <a:rPr lang="fr-CA" sz="2400" baseline="-25000" dirty="0">
                <a:solidFill>
                  <a:schemeClr val="tx1"/>
                </a:solidFill>
              </a:rPr>
              <a:t>2</a:t>
            </a:r>
            <a:endParaRPr lang="fr-CA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9E568D-531A-D8BC-DBD1-C2AEB712C1A6}"/>
              </a:ext>
            </a:extLst>
          </p:cNvPr>
          <p:cNvSpPr txBox="1"/>
          <p:nvPr/>
        </p:nvSpPr>
        <p:spPr>
          <a:xfrm>
            <a:off x="5200618" y="4650067"/>
            <a:ext cx="1433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>
                <a:solidFill>
                  <a:schemeClr val="tx1"/>
                </a:solidFill>
              </a:rPr>
              <a:t>Autres </a:t>
            </a:r>
            <a:r>
              <a:rPr lang="fr-CA" sz="2400" dirty="0" err="1">
                <a:solidFill>
                  <a:schemeClr val="tx1"/>
                </a:solidFill>
              </a:rPr>
              <a:t>c</a:t>
            </a:r>
            <a:r>
              <a:rPr lang="fr-CA" sz="2400" baseline="-25000" dirty="0" err="1"/>
              <a:t>j</a:t>
            </a:r>
            <a:r>
              <a:rPr lang="fr-CA" sz="2400" dirty="0">
                <a:solidFill>
                  <a:schemeClr val="tx1"/>
                </a:solidFill>
              </a:rPr>
              <a:t> </a:t>
            </a:r>
            <a:endParaRPr lang="fr-CA" sz="2400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EFF3617E-847E-4109-BD39-82FEC9D2B593}"/>
              </a:ext>
            </a:extLst>
          </p:cNvPr>
          <p:cNvSpPr txBox="1">
            <a:spLocks/>
          </p:cNvSpPr>
          <p:nvPr/>
        </p:nvSpPr>
        <p:spPr>
          <a:xfrm>
            <a:off x="838199" y="350611"/>
            <a:ext cx="10734143" cy="753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dirty="0"/>
              <a:t>Partition des contraintes: Solution intuitive bonne?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68C6D7-41B5-4270-B4B4-AC4568156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12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05554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8240164-F807-7A27-6BD1-A86DAE0C63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769" y="1266260"/>
            <a:ext cx="3767603" cy="2535032"/>
          </a:xfrm>
          <a:prstGeom prst="rect">
            <a:avLst/>
          </a:prstGeom>
        </p:spPr>
      </p:pic>
      <p:pic>
        <p:nvPicPr>
          <p:cNvPr id="9" name="Picture 8" descr="A picture containing icon&#10;&#10;Description automatically generated">
            <a:extLst>
              <a:ext uri="{FF2B5EF4-FFF2-40B4-BE49-F238E27FC236}">
                <a16:creationId xmlns:a16="http://schemas.microsoft.com/office/drawing/2014/main" id="{34A1E93A-3484-EB11-2C0F-18A20E264C0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5" t="16318" r="12529" b="26359"/>
          <a:stretch/>
        </p:blipFill>
        <p:spPr>
          <a:xfrm>
            <a:off x="7372837" y="3086253"/>
            <a:ext cx="1209822" cy="94436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B38C9FE-7BF1-6E8A-B0FE-0DF6E717F063}"/>
              </a:ext>
            </a:extLst>
          </p:cNvPr>
          <p:cNvSpPr/>
          <p:nvPr/>
        </p:nvSpPr>
        <p:spPr>
          <a:xfrm>
            <a:off x="8684994" y="2834548"/>
            <a:ext cx="3152335" cy="14477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400" dirty="0">
                <a:solidFill>
                  <a:schemeClr val="tx1"/>
                </a:solidFill>
              </a:rPr>
              <a:t>bb_1</a:t>
            </a:r>
          </a:p>
          <a:p>
            <a:pPr algn="ctr"/>
            <a:r>
              <a:rPr lang="fr-CA" sz="2400" dirty="0" err="1">
                <a:solidFill>
                  <a:schemeClr val="tx1"/>
                </a:solidFill>
              </a:rPr>
              <a:t>fid</a:t>
            </a:r>
            <a:r>
              <a:rPr lang="fr-CA" sz="2400" dirty="0">
                <a:solidFill>
                  <a:schemeClr val="tx1"/>
                </a:solidFill>
              </a:rPr>
              <a:t> = 0.3 ou 0.4 ?</a:t>
            </a:r>
          </a:p>
          <a:p>
            <a:pPr algn="ctr"/>
            <a:r>
              <a:rPr lang="fr-CA" sz="2400" dirty="0">
                <a:solidFill>
                  <a:schemeClr val="tx1"/>
                </a:solidFill>
              </a:rPr>
              <a:t>Toutes les contraintes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4E4550-0B7B-7C86-1127-4F617B6782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910" y="3916217"/>
            <a:ext cx="3764523" cy="25350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9E299AC-F979-EE4B-2F62-D5558CF1DA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08315" y="3885803"/>
            <a:ext cx="3764522" cy="251178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F2BA055-0F78-8AFB-7301-2EA6636B1B0E}"/>
              </a:ext>
            </a:extLst>
          </p:cNvPr>
          <p:cNvSpPr txBox="1"/>
          <p:nvPr/>
        </p:nvSpPr>
        <p:spPr>
          <a:xfrm>
            <a:off x="2296158" y="4529279"/>
            <a:ext cx="1433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>
                <a:solidFill>
                  <a:schemeClr val="tx1"/>
                </a:solidFill>
              </a:rPr>
              <a:t>c</a:t>
            </a:r>
            <a:r>
              <a:rPr lang="fr-CA" sz="2400" baseline="-25000" dirty="0">
                <a:solidFill>
                  <a:schemeClr val="tx1"/>
                </a:solidFill>
              </a:rPr>
              <a:t>2</a:t>
            </a:r>
            <a:endParaRPr lang="fr-CA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9E568D-531A-D8BC-DBD1-C2AEB712C1A6}"/>
              </a:ext>
            </a:extLst>
          </p:cNvPr>
          <p:cNvSpPr txBox="1"/>
          <p:nvPr/>
        </p:nvSpPr>
        <p:spPr>
          <a:xfrm>
            <a:off x="5200618" y="4650067"/>
            <a:ext cx="1433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>
                <a:solidFill>
                  <a:schemeClr val="tx1"/>
                </a:solidFill>
              </a:rPr>
              <a:t>Autres </a:t>
            </a:r>
            <a:r>
              <a:rPr lang="fr-CA" sz="2400" dirty="0" err="1">
                <a:solidFill>
                  <a:schemeClr val="tx1"/>
                </a:solidFill>
              </a:rPr>
              <a:t>c</a:t>
            </a:r>
            <a:r>
              <a:rPr lang="fr-CA" sz="2400" baseline="-25000" dirty="0" err="1"/>
              <a:t>j</a:t>
            </a:r>
            <a:r>
              <a:rPr lang="fr-CA" sz="2400" dirty="0">
                <a:solidFill>
                  <a:schemeClr val="tx1"/>
                </a:solidFill>
              </a:rPr>
              <a:t> </a:t>
            </a:r>
            <a:endParaRPr lang="fr-CA" sz="2400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EFF3617E-847E-4109-BD39-82FEC9D2B593}"/>
              </a:ext>
            </a:extLst>
          </p:cNvPr>
          <p:cNvSpPr txBox="1">
            <a:spLocks/>
          </p:cNvSpPr>
          <p:nvPr/>
        </p:nvSpPr>
        <p:spPr>
          <a:xfrm>
            <a:off x="838199" y="350611"/>
            <a:ext cx="10734143" cy="753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dirty="0"/>
              <a:t>Partition des contraintes: Solution intuitive bonne?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68C6D7-41B5-4270-B4B4-AC4568156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13</a:t>
            </a:fld>
            <a:endParaRPr lang="fr-CA"/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942B22F1-A407-40DF-BEBE-0A712529576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37461" y="1349115"/>
            <a:ext cx="3435376" cy="229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360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6583AC4-854F-C383-28BD-D16D7AE124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943" y="1653157"/>
            <a:ext cx="8634113" cy="510676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2D47E6-3FF8-19BC-C209-3666DB9D1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Ma solution : modèle de partition optimale des contraintes en sous-</a:t>
            </a:r>
            <a:r>
              <a:rPr lang="fr-CA" dirty="0" err="1"/>
              <a:t>bb</a:t>
            </a:r>
            <a:endParaRPr lang="fr-CA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FD6B5744-E21D-4686-B9DC-2F1378F5A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14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36157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D4E9E-F7D3-D116-6F2C-313B82ED1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012" y="375561"/>
            <a:ext cx="4386447" cy="773020"/>
          </a:xfrm>
        </p:spPr>
        <p:txBody>
          <a:bodyPr>
            <a:normAutofit/>
          </a:bodyPr>
          <a:lstStyle/>
          <a:p>
            <a:r>
              <a:rPr lang="fr-CA" dirty="0"/>
              <a:t>Fonction objectif</a:t>
            </a:r>
          </a:p>
        </p:txBody>
      </p:sp>
      <p:pic>
        <p:nvPicPr>
          <p:cNvPr id="6" name="Espace réservé du contenu 5" descr="Une image contenant texte&#10;&#10;Description générée automatiquement">
            <a:extLst>
              <a:ext uri="{FF2B5EF4-FFF2-40B4-BE49-F238E27FC236}">
                <a16:creationId xmlns:a16="http://schemas.microsoft.com/office/drawing/2014/main" id="{096276E6-FF34-4822-9917-D22F2C340C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183" y="1846547"/>
            <a:ext cx="6473678" cy="730300"/>
          </a:xfrm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9FA6CDF-12B9-4EBA-88AE-2ABA503FD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15</a:t>
            </a:fld>
            <a:endParaRPr lang="fr-CA"/>
          </a:p>
        </p:txBody>
      </p:sp>
      <p:pic>
        <p:nvPicPr>
          <p:cNvPr id="14" name="Picture 8">
            <a:extLst>
              <a:ext uri="{FF2B5EF4-FFF2-40B4-BE49-F238E27FC236}">
                <a16:creationId xmlns:a16="http://schemas.microsoft.com/office/drawing/2014/main" id="{8F41DDF9-97C9-4C52-9069-8ED0AC550E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5554" y="3330076"/>
            <a:ext cx="7458075" cy="287655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80C1758-0288-4D4F-884E-C18073655FBD}"/>
              </a:ext>
            </a:extLst>
          </p:cNvPr>
          <p:cNvSpPr/>
          <p:nvPr/>
        </p:nvSpPr>
        <p:spPr>
          <a:xfrm>
            <a:off x="4742460" y="5615194"/>
            <a:ext cx="4951169" cy="5800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FC2E0E7-DDD9-46A3-B5BA-697BFB493F50}"/>
              </a:ext>
            </a:extLst>
          </p:cNvPr>
          <p:cNvSpPr/>
          <p:nvPr/>
        </p:nvSpPr>
        <p:spPr>
          <a:xfrm>
            <a:off x="4771768" y="5348437"/>
            <a:ext cx="4951169" cy="2667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75E723F-CF65-4523-BC5D-FF3EBF2561E4}"/>
              </a:ext>
            </a:extLst>
          </p:cNvPr>
          <p:cNvSpPr/>
          <p:nvPr/>
        </p:nvSpPr>
        <p:spPr>
          <a:xfrm>
            <a:off x="4567053" y="5001145"/>
            <a:ext cx="4951169" cy="2667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EA23148-7F3D-40B5-B5DF-83493FCE336F}"/>
              </a:ext>
            </a:extLst>
          </p:cNvPr>
          <p:cNvSpPr/>
          <p:nvPr/>
        </p:nvSpPr>
        <p:spPr>
          <a:xfrm>
            <a:off x="4391646" y="4768351"/>
            <a:ext cx="4951169" cy="2667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6BD9582-D684-4D25-9860-A038EEF30518}"/>
              </a:ext>
            </a:extLst>
          </p:cNvPr>
          <p:cNvSpPr/>
          <p:nvPr/>
        </p:nvSpPr>
        <p:spPr>
          <a:xfrm>
            <a:off x="4912884" y="4424143"/>
            <a:ext cx="4951169" cy="2667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9" name="Picture 4">
            <a:extLst>
              <a:ext uri="{FF2B5EF4-FFF2-40B4-BE49-F238E27FC236}">
                <a16:creationId xmlns:a16="http://schemas.microsoft.com/office/drawing/2014/main" id="{A08B33AC-55DF-489E-B13C-A9DB1B366D2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2962" b="77770"/>
          <a:stretch/>
        </p:blipFill>
        <p:spPr>
          <a:xfrm>
            <a:off x="4912884" y="158629"/>
            <a:ext cx="6651524" cy="1135212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B647089A-6DC3-443B-84AB-D698E387A887}"/>
              </a:ext>
            </a:extLst>
          </p:cNvPr>
          <p:cNvSpPr/>
          <p:nvPr/>
        </p:nvSpPr>
        <p:spPr>
          <a:xfrm>
            <a:off x="789731" y="3386964"/>
            <a:ext cx="9295046" cy="31633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808FE6-5891-271E-D7FE-BC2861274D4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8183" y="1477633"/>
            <a:ext cx="4710230" cy="37898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DACF5BE-8010-7D9A-1CE7-FBEBA6452E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9731" y="2730483"/>
            <a:ext cx="7050691" cy="1036123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6C2AD03C-4E3B-5D98-38AC-0B89212207B9}"/>
              </a:ext>
            </a:extLst>
          </p:cNvPr>
          <p:cNvSpPr/>
          <p:nvPr/>
        </p:nvSpPr>
        <p:spPr>
          <a:xfrm>
            <a:off x="1008183" y="2784546"/>
            <a:ext cx="6832239" cy="8984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9201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" grpId="0" animBg="1"/>
      <p:bldP spid="16" grpId="0" animBg="1"/>
      <p:bldP spid="17" grpId="0" animBg="1"/>
      <p:bldP spid="18" grpId="0" animBg="1"/>
      <p:bldP spid="21" grpId="0" animBg="1"/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D4E9E-F7D3-D116-6F2C-313B82ED1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1024"/>
          </a:xfrm>
        </p:spPr>
        <p:txBody>
          <a:bodyPr>
            <a:normAutofit fontScale="90000"/>
          </a:bodyPr>
          <a:lstStyle/>
          <a:p>
            <a:r>
              <a:rPr lang="fr-CA" dirty="0"/>
              <a:t>Contraintes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F748F2B-2C48-B9D6-1A41-5F8BC2BA16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6851" y="680695"/>
            <a:ext cx="5186949" cy="245235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2182ABC-A4C0-CBD3-C9C0-9A6153858D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7162" y="4467376"/>
            <a:ext cx="4696638" cy="1166821"/>
          </a:xfrm>
          <a:prstGeom prst="rect">
            <a:avLst/>
          </a:prstGeom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9FA6CDF-12B9-4EBA-88AE-2ABA503FD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16</a:t>
            </a:fld>
            <a:endParaRPr lang="fr-CA"/>
          </a:p>
        </p:txBody>
      </p:sp>
      <p:pic>
        <p:nvPicPr>
          <p:cNvPr id="10" name="Picture 4">
            <a:extLst>
              <a:ext uri="{FF2B5EF4-FFF2-40B4-BE49-F238E27FC236}">
                <a16:creationId xmlns:a16="http://schemas.microsoft.com/office/drawing/2014/main" id="{CE866C53-277D-4184-8CAD-C65130F9D64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2866" t="30944" r="16531"/>
          <a:stretch/>
        </p:blipFill>
        <p:spPr>
          <a:xfrm>
            <a:off x="87923" y="940851"/>
            <a:ext cx="6095999" cy="352652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6E070EE-AE54-4BB1-817C-6D57936FAC29}"/>
              </a:ext>
            </a:extLst>
          </p:cNvPr>
          <p:cNvSpPr/>
          <p:nvPr/>
        </p:nvSpPr>
        <p:spPr>
          <a:xfrm>
            <a:off x="87923" y="3244362"/>
            <a:ext cx="6008077" cy="11314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E27B7D2-DDBA-4034-A87F-2005908888A3}"/>
              </a:ext>
            </a:extLst>
          </p:cNvPr>
          <p:cNvSpPr/>
          <p:nvPr/>
        </p:nvSpPr>
        <p:spPr>
          <a:xfrm>
            <a:off x="965578" y="2937594"/>
            <a:ext cx="5575900" cy="6135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007E65-0328-4615-BF2D-355A8825FD49}"/>
              </a:ext>
            </a:extLst>
          </p:cNvPr>
          <p:cNvSpPr/>
          <p:nvPr/>
        </p:nvSpPr>
        <p:spPr>
          <a:xfrm>
            <a:off x="965578" y="2484372"/>
            <a:ext cx="5218344" cy="5292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D096DF-BAF3-4718-84DC-62E5CF88C162}"/>
              </a:ext>
            </a:extLst>
          </p:cNvPr>
          <p:cNvSpPr/>
          <p:nvPr/>
        </p:nvSpPr>
        <p:spPr>
          <a:xfrm>
            <a:off x="552338" y="1740878"/>
            <a:ext cx="4767008" cy="7434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8" name="Picture 8" descr="A picture containing icon&#10;&#10;Description automatically generated">
            <a:extLst>
              <a:ext uri="{FF2B5EF4-FFF2-40B4-BE49-F238E27FC236}">
                <a16:creationId xmlns:a16="http://schemas.microsoft.com/office/drawing/2014/main" id="{87A7D4C2-63A0-43D2-8362-7259D3F2204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5" t="16318" r="12529" b="26359"/>
          <a:stretch/>
        </p:blipFill>
        <p:spPr>
          <a:xfrm rot="5400000">
            <a:off x="8797191" y="3252770"/>
            <a:ext cx="1209822" cy="94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690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3BC3EE-BB51-4C64-9300-0EC49939E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Ordre du jour (tel que sur </a:t>
            </a:r>
            <a:r>
              <a:rPr lang="fr-CA" dirty="0" err="1"/>
              <a:t>DokuWiki</a:t>
            </a:r>
            <a:r>
              <a:rPr lang="fr-CA" dirty="0"/>
              <a:t>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7DB247-B3DF-42A6-A194-51C2CC773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Retour sur la dernière rencontre</a:t>
            </a:r>
          </a:p>
          <a:p>
            <a:r>
              <a:rPr lang="fr-CA" dirty="0"/>
              <a:t>Définitions mathématiques</a:t>
            </a:r>
          </a:p>
          <a:p>
            <a:r>
              <a:rPr lang="fr-CA" dirty="0"/>
              <a:t>Analyses graphiques</a:t>
            </a:r>
          </a:p>
          <a:p>
            <a:r>
              <a:rPr lang="fr-CA" dirty="0"/>
              <a:t>Partition des contraintes</a:t>
            </a:r>
          </a:p>
          <a:p>
            <a:r>
              <a:rPr lang="fr-CA" dirty="0"/>
              <a:t>Pour les deux prochaines semaines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903215E-D6BA-4F11-984A-95A7064C6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66156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28EAA-9B37-6CF4-FCB6-A4F8BF03A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726" y="0"/>
            <a:ext cx="10515600" cy="685833"/>
          </a:xfrm>
        </p:spPr>
        <p:txBody>
          <a:bodyPr>
            <a:normAutofit fontScale="90000"/>
          </a:bodyPr>
          <a:lstStyle/>
          <a:p>
            <a:r>
              <a:rPr lang="fr-CA" dirty="0"/>
              <a:t>Il était une fois il y a un mois …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FCC684B-085C-C0B3-0F21-9332BA06FE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834" y="631241"/>
            <a:ext cx="11293280" cy="2971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182A4D0-F14A-0E5E-F4C0-523701E868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835" y="3716309"/>
            <a:ext cx="11293279" cy="305980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2BDB797-F2D6-42B6-8054-0471645F1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77643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C4BB675-DF4B-0A21-4589-AD999DC2AB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049" y="168178"/>
            <a:ext cx="10064067" cy="6528044"/>
          </a:xfrm>
          <a:prstGeom prst="rect">
            <a:avLst/>
          </a:prstGeom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4234C3C5-0076-43DF-A318-0E4922E37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28948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8AF19-2BA3-9777-7219-27398F58A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3879"/>
            <a:ext cx="10515600" cy="1325563"/>
          </a:xfrm>
        </p:spPr>
        <p:txBody>
          <a:bodyPr>
            <a:normAutofit/>
          </a:bodyPr>
          <a:lstStyle/>
          <a:p>
            <a:r>
              <a:rPr lang="fr-CA" sz="4000" dirty="0" err="1"/>
              <a:t>Heatmap</a:t>
            </a:r>
            <a:r>
              <a:rPr lang="fr-CA" sz="4000" dirty="0"/>
              <a:t> des fidélités minimales représentatives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59EEF-32D0-855B-78D5-6C64AD52A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3396175" cy="1868181"/>
          </a:xfrm>
        </p:spPr>
        <p:txBody>
          <a:bodyPr>
            <a:normAutofit/>
          </a:bodyPr>
          <a:lstStyle/>
          <a:p>
            <a:r>
              <a:rPr lang="fr-CA" dirty="0"/>
              <a:t>Hypercube Latin de 1000 points</a:t>
            </a:r>
          </a:p>
          <a:p>
            <a:r>
              <a:rPr lang="fr-CA" dirty="0"/>
              <a:t>Solar 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E662C0E-99B5-0FFB-8F74-B30BF89C60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0880" y="1499444"/>
            <a:ext cx="7389776" cy="49934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96880A7-56FC-64D5-A90F-0D543C368A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3716" y="1499443"/>
            <a:ext cx="7477600" cy="4993431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6D6D410-7C19-B5BF-5C83-87144244E5F8}"/>
              </a:ext>
            </a:extLst>
          </p:cNvPr>
          <p:cNvSpPr txBox="1">
            <a:spLocks/>
          </p:cNvSpPr>
          <p:nvPr/>
        </p:nvSpPr>
        <p:spPr>
          <a:xfrm>
            <a:off x="856139" y="3395272"/>
            <a:ext cx="2905548" cy="2652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/>
              <a:t>Seulement les points où les contraintes à priori sont respectées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0DD79F8-F4DA-4C00-B66F-33419CF59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09820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198199B7-CF0D-AF6D-62D2-24EBB0E69E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0139" y="1464417"/>
            <a:ext cx="7695240" cy="52040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E18AF19-2BA3-9777-7219-27398F58A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854"/>
            <a:ext cx="10515600" cy="1325563"/>
          </a:xfrm>
        </p:spPr>
        <p:txBody>
          <a:bodyPr>
            <a:normAutofit/>
          </a:bodyPr>
          <a:lstStyle/>
          <a:p>
            <a:r>
              <a:rPr lang="fr-CA" sz="4000" dirty="0" err="1"/>
              <a:t>Heatmap</a:t>
            </a:r>
            <a:r>
              <a:rPr lang="fr-CA" sz="4000" dirty="0"/>
              <a:t> des fidélités minimales représentatives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59EEF-32D0-855B-78D5-6C64AD52A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620" y="1373759"/>
            <a:ext cx="3783521" cy="4110481"/>
          </a:xfrm>
        </p:spPr>
        <p:txBody>
          <a:bodyPr>
            <a:normAutofit/>
          </a:bodyPr>
          <a:lstStyle/>
          <a:p>
            <a:r>
              <a:rPr lang="fr-CA" dirty="0"/>
              <a:t>Points d’une optimisation </a:t>
            </a:r>
            <a:r>
              <a:rPr lang="fr-CA" dirty="0" err="1"/>
              <a:t>nomad</a:t>
            </a:r>
            <a:r>
              <a:rPr lang="fr-CA" dirty="0"/>
              <a:t> à </a:t>
            </a:r>
            <a:r>
              <a:rPr lang="fr-CA" dirty="0" err="1"/>
              <a:t>fid</a:t>
            </a:r>
            <a:r>
              <a:rPr lang="fr-CA" dirty="0"/>
              <a:t> = 0.2, 1000 points</a:t>
            </a:r>
          </a:p>
          <a:p>
            <a:r>
              <a:rPr lang="fr-CA" dirty="0"/>
              <a:t>Solar 2</a:t>
            </a:r>
          </a:p>
          <a:p>
            <a:r>
              <a:rPr lang="fr-CA" dirty="0"/>
              <a:t>Seulement les points où les contraintes à priori sont respectées</a:t>
            </a:r>
          </a:p>
          <a:p>
            <a:endParaRPr lang="fr-CA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6D6D410-7C19-B5BF-5C83-87144244E5F8}"/>
              </a:ext>
            </a:extLst>
          </p:cNvPr>
          <p:cNvSpPr txBox="1">
            <a:spLocks/>
          </p:cNvSpPr>
          <p:nvPr/>
        </p:nvSpPr>
        <p:spPr>
          <a:xfrm>
            <a:off x="356618" y="4463855"/>
            <a:ext cx="3783521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/>
              <a:t>Proportion cumulative des points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5261C28-DA44-AC0D-C570-9C6BDD4AF5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0139" y="1464417"/>
            <a:ext cx="7734368" cy="5204069"/>
          </a:xfrm>
          <a:prstGeom prst="rect">
            <a:avLst/>
          </a:prstGeom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022C799-FDCB-4F4E-8247-0AC4FF3EF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53498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8AF19-2BA3-9777-7219-27398F58A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854"/>
            <a:ext cx="10515600" cy="1325563"/>
          </a:xfrm>
        </p:spPr>
        <p:txBody>
          <a:bodyPr>
            <a:normAutofit/>
          </a:bodyPr>
          <a:lstStyle/>
          <a:p>
            <a:r>
              <a:rPr lang="fr-CA" sz="4000" dirty="0"/>
              <a:t>Graphe de convergence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E8C425-594D-9915-41D0-1BF923FFD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1732" y="1165330"/>
            <a:ext cx="8166786" cy="5439956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92980BAE-843E-4498-8180-8EB2A42CF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62344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8AF19-2BA3-9777-7219-27398F58A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854"/>
            <a:ext cx="10515600" cy="1325563"/>
          </a:xfrm>
        </p:spPr>
        <p:txBody>
          <a:bodyPr>
            <a:normAutofit/>
          </a:bodyPr>
          <a:lstStyle/>
          <a:p>
            <a:r>
              <a:rPr lang="fr-CA" sz="4000" dirty="0"/>
              <a:t>Valeur des contraintes durant une optimisation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59EEF-32D0-855B-78D5-6C64AD52A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620" y="1373759"/>
            <a:ext cx="3783521" cy="2874684"/>
          </a:xfrm>
        </p:spPr>
        <p:txBody>
          <a:bodyPr>
            <a:normAutofit/>
          </a:bodyPr>
          <a:lstStyle/>
          <a:p>
            <a:r>
              <a:rPr lang="fr-CA" dirty="0"/>
              <a:t>Points d’une optimisation </a:t>
            </a:r>
            <a:r>
              <a:rPr lang="fr-CA" dirty="0" err="1"/>
              <a:t>nomad</a:t>
            </a:r>
            <a:r>
              <a:rPr lang="fr-CA" dirty="0"/>
              <a:t> à </a:t>
            </a:r>
            <a:r>
              <a:rPr lang="fr-CA" dirty="0" err="1"/>
              <a:t>fid</a:t>
            </a:r>
            <a:r>
              <a:rPr lang="fr-CA" dirty="0"/>
              <a:t> = 0.2, 1000 points</a:t>
            </a:r>
          </a:p>
          <a:p>
            <a:r>
              <a:rPr lang="fr-CA" dirty="0"/>
              <a:t>Solar 2</a:t>
            </a:r>
          </a:p>
          <a:p>
            <a:r>
              <a:rPr lang="fr-CA" dirty="0"/>
              <a:t>c</a:t>
            </a:r>
            <a:r>
              <a:rPr lang="fr-CA" baseline="-25000" dirty="0"/>
              <a:t>1 </a:t>
            </a:r>
            <a:r>
              <a:rPr lang="fr-CA" dirty="0"/>
              <a:t>rarement un problème</a:t>
            </a:r>
          </a:p>
          <a:p>
            <a:endParaRPr lang="fr-C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64ECEF-1D26-4D27-A0F2-CBB8ED022F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467" y="1158048"/>
            <a:ext cx="7911913" cy="5256819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1F773A7-CEEE-AE2F-7648-3F9CF4F33C08}"/>
              </a:ext>
            </a:extLst>
          </p:cNvPr>
          <p:cNvSpPr txBox="1">
            <a:spLocks/>
          </p:cNvSpPr>
          <p:nvPr/>
        </p:nvSpPr>
        <p:spPr>
          <a:xfrm>
            <a:off x="356620" y="4135910"/>
            <a:ext cx="2910610" cy="7971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/>
              <a:t>c</a:t>
            </a:r>
            <a:r>
              <a:rPr lang="fr-CA" baseline="-25000" dirty="0"/>
              <a:t>3 </a:t>
            </a:r>
            <a:r>
              <a:rPr lang="fr-CA" dirty="0"/>
              <a:t>jamais un problème</a:t>
            </a:r>
          </a:p>
          <a:p>
            <a:endParaRPr lang="fr-C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B763E83-7C91-D701-BFE4-CB935995DD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466" y="1158048"/>
            <a:ext cx="7878641" cy="525681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3DC5E14-7B7F-B0A6-C87E-78890F96D7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0192" y="1158048"/>
            <a:ext cx="7945187" cy="5350294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D5BFDEA-DA31-7344-4CBD-4FCD2DBCF8C6}"/>
              </a:ext>
            </a:extLst>
          </p:cNvPr>
          <p:cNvSpPr txBox="1">
            <a:spLocks/>
          </p:cNvSpPr>
          <p:nvPr/>
        </p:nvSpPr>
        <p:spPr>
          <a:xfrm>
            <a:off x="356620" y="4933073"/>
            <a:ext cx="2910610" cy="7971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/>
              <a:t>c</a:t>
            </a:r>
            <a:r>
              <a:rPr lang="fr-CA" baseline="-25000" dirty="0"/>
              <a:t>2 </a:t>
            </a:r>
            <a:r>
              <a:rPr lang="fr-CA" dirty="0"/>
              <a:t>souvent un problème</a:t>
            </a:r>
          </a:p>
          <a:p>
            <a:endParaRPr lang="fr-CA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49AC38A5-0DF2-80BA-5E3C-EFD41B467A56}"/>
              </a:ext>
            </a:extLst>
          </p:cNvPr>
          <p:cNvSpPr txBox="1">
            <a:spLocks/>
          </p:cNvSpPr>
          <p:nvPr/>
        </p:nvSpPr>
        <p:spPr>
          <a:xfrm>
            <a:off x="359809" y="5730236"/>
            <a:ext cx="2910610" cy="7971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/>
              <a:t>c</a:t>
            </a:r>
            <a:r>
              <a:rPr lang="fr-CA" baseline="-25000" dirty="0"/>
              <a:t>6 </a:t>
            </a:r>
            <a:r>
              <a:rPr lang="fr-CA" dirty="0"/>
              <a:t>souvent un problème</a:t>
            </a:r>
          </a:p>
          <a:p>
            <a:endParaRPr lang="fr-CA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DAD21E8-A79D-B577-DB5F-E81C591B8A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97629" y="1158048"/>
            <a:ext cx="8033841" cy="5369351"/>
          </a:xfrm>
          <a:prstGeom prst="rect">
            <a:avLst/>
          </a:prstGeom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D585EB0-1C75-44DB-AB6A-B7FA0BEC0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98171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094E1-2BB6-77D6-AC4B-D865779C1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0218"/>
          </a:xfrm>
        </p:spPr>
        <p:txBody>
          <a:bodyPr>
            <a:normAutofit fontScale="90000"/>
          </a:bodyPr>
          <a:lstStyle/>
          <a:p>
            <a:r>
              <a:rPr lang="fr-CA" dirty="0"/>
              <a:t>Temps moyens d’évaluation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F67AFE-649E-4A4D-E9D2-9F8912692E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4361" y="1224206"/>
            <a:ext cx="7896367" cy="5268668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C8BDC4D9-4100-4FF9-B9A1-BC31E07D3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72835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266</Words>
  <Application>Microsoft Office PowerPoint</Application>
  <PresentationFormat>Widescreen</PresentationFormat>
  <Paragraphs>69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Meeting 30 juin</vt:lpstr>
      <vt:lpstr>Ordre du jour (tel que sur DokuWiki)</vt:lpstr>
      <vt:lpstr>Il était une fois il y a un mois …</vt:lpstr>
      <vt:lpstr>PowerPoint Presentation</vt:lpstr>
      <vt:lpstr>Heatmap des fidélités minimales représentatives</vt:lpstr>
      <vt:lpstr>Heatmap des fidélités minimales représentatives</vt:lpstr>
      <vt:lpstr>Graphe de convergence</vt:lpstr>
      <vt:lpstr>Valeur des contraintes durant une optimisation</vt:lpstr>
      <vt:lpstr>Temps moyens d’évaluation</vt:lpstr>
      <vt:lpstr>Partition des contraintes</vt:lpstr>
      <vt:lpstr>Partition des contraintes: Solution intuitive bonne?</vt:lpstr>
      <vt:lpstr>PowerPoint Presentation</vt:lpstr>
      <vt:lpstr>PowerPoint Presentation</vt:lpstr>
      <vt:lpstr>Ma solution : modèle de partition optimale des contraintes en sous-bb</vt:lpstr>
      <vt:lpstr>Fonction objectif</vt:lpstr>
      <vt:lpstr>Contraintes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30 juin</dc:title>
  <dc:creator>Xavier Lebeuf</dc:creator>
  <cp:lastModifiedBy>Xavier Lebeuf</cp:lastModifiedBy>
  <cp:revision>15</cp:revision>
  <dcterms:created xsi:type="dcterms:W3CDTF">2022-06-27T17:12:09Z</dcterms:created>
  <dcterms:modified xsi:type="dcterms:W3CDTF">2022-06-29T00:13:25Z</dcterms:modified>
</cp:coreProperties>
</file>