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99" r:id="rId4"/>
    <p:sldId id="266" r:id="rId5"/>
    <p:sldId id="300" r:id="rId6"/>
    <p:sldId id="301" r:id="rId7"/>
    <p:sldId id="282" r:id="rId8"/>
    <p:sldId id="306" r:id="rId9"/>
    <p:sldId id="307" r:id="rId10"/>
    <p:sldId id="309" r:id="rId11"/>
    <p:sldId id="303" r:id="rId12"/>
    <p:sldId id="305" r:id="rId13"/>
    <p:sldId id="308" r:id="rId14"/>
    <p:sldId id="311" r:id="rId15"/>
    <p:sldId id="310" r:id="rId16"/>
    <p:sldId id="313" r:id="rId17"/>
    <p:sldId id="314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3487" autoAdjust="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41A288-FD2B-4182-B681-7C557C0B4253}" type="datetimeFigureOut">
              <a:rPr lang="fr-CA" smtClean="0"/>
              <a:t>2025-03-10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5E6F54-0E4A-466F-985D-6140356B143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19724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24B8C29-B384-41B7-99B9-20143303993C}" type="datetime1">
              <a:rPr lang="fr-CA" smtClean="0"/>
              <a:t>2025-03-10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9CF9692-3557-4984-BEB3-57DE66B131AE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60572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4FBC-04F6-403E-85DF-132EF109EA3A}" type="datetime1">
              <a:rPr lang="fr-CA" smtClean="0"/>
              <a:t>2025-03-10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9692-3557-4984-BEB3-57DE66B131AE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8805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1F5649B-DC61-49C8-943D-25590D51A19C}" type="datetime1">
              <a:rPr lang="fr-CA" smtClean="0"/>
              <a:t>2025-03-10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9CF9692-3557-4984-BEB3-57DE66B131AE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70841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47E22-C0DF-44D3-8701-D7F6002790E3}" type="datetime1">
              <a:rPr lang="fr-CA" smtClean="0"/>
              <a:t>2025-03-10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39CF9692-3557-4984-BEB3-57DE66B131AE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30304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05952DB-B7BB-40DF-B4DB-BC80E70BCC3C}" type="datetime1">
              <a:rPr lang="fr-CA" smtClean="0"/>
              <a:t>2025-03-10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9CF9692-3557-4984-BEB3-57DE66B131AE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37869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8BF6D-ABE5-4BD5-AC82-E350FE38862A}" type="datetime1">
              <a:rPr lang="fr-CA" smtClean="0"/>
              <a:t>2025-03-10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9692-3557-4984-BEB3-57DE66B131AE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83767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1966B-88A0-465C-8648-F8400720A91C}" type="datetime1">
              <a:rPr lang="fr-CA" smtClean="0"/>
              <a:t>2025-03-10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9692-3557-4984-BEB3-57DE66B131AE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46889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F27F-7A9E-4B98-99EE-A66E31BBC7DD}" type="datetime1">
              <a:rPr lang="fr-CA" smtClean="0"/>
              <a:t>2025-03-10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9692-3557-4984-BEB3-57DE66B131AE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14641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19F3A-F171-45B5-A112-2DD23613AED0}" type="datetime1">
              <a:rPr lang="fr-CA" smtClean="0"/>
              <a:t>2025-03-10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9692-3557-4984-BEB3-57DE66B131AE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76782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E17155B-86E9-4DAE-9EF2-EA922CFCFD8F}" type="datetime1">
              <a:rPr lang="fr-CA" smtClean="0"/>
              <a:t>2025-03-10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9CF9692-3557-4984-BEB3-57DE66B131AE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29808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B786-3252-4785-B8DC-88FE52D01AEF}" type="datetime1">
              <a:rPr lang="fr-CA" smtClean="0"/>
              <a:t>2025-03-10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9692-3557-4984-BEB3-57DE66B131AE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4404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1D5CAB27-0265-4AF5-B177-89451F87F59C}" type="datetime1">
              <a:rPr lang="fr-CA" smtClean="0"/>
              <a:t>2025-03-10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39CF9692-3557-4984-BEB3-57DE66B131AE}" type="slidenum">
              <a:rPr lang="fr-CA" smtClean="0"/>
              <a:t>‹#›</a:t>
            </a:fld>
            <a:endParaRPr lang="fr-CA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01964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7A096-83EE-DD2D-90C3-CA668942AD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145253"/>
          </a:xfrm>
        </p:spPr>
        <p:txBody>
          <a:bodyPr/>
          <a:lstStyle/>
          <a:p>
            <a:r>
              <a:rPr lang="fr-CA" dirty="0"/>
              <a:t>Rencontre 11 mars 2025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0860DB-363E-C02A-0DCE-F173C5F6F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2495446"/>
            <a:ext cx="10993546" cy="392134"/>
          </a:xfrm>
        </p:spPr>
        <p:txBody>
          <a:bodyPr>
            <a:normAutofit fontScale="85000" lnSpcReduction="20000"/>
          </a:bodyPr>
          <a:lstStyle/>
          <a:p>
            <a:r>
              <a:rPr lang="fr-CA" sz="2800" dirty="0"/>
              <a:t>Xavier Lebeuf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13CD4B4-7F6B-BD23-1EF0-969DD4D62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9692-3557-4984-BEB3-57DE66B131AE}" type="slidenum">
              <a:rPr lang="fr-CA" smtClean="0"/>
              <a:t>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088065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BA7440D-CEEC-8802-EC3E-98F365A6CA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>
            <a:extLst>
              <a:ext uri="{FF2B5EF4-FFF2-40B4-BE49-F238E27FC236}">
                <a16:creationId xmlns:a16="http://schemas.microsoft.com/office/drawing/2014/main" id="{250A355E-A39C-4619-530E-1E172A4E78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CA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92D1B7F0-60D3-7F23-81FE-DF74960E32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CA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888CE1B-F0B6-8524-5679-2F3FEDDB42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CA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5FAE124A-A6EF-5A07-B8D8-FED323FB8D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CA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7B463217-D130-6ED4-DF81-DF91F165FB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B15DA3C3-FEC1-1DD1-2536-B05F0A4DEE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CA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B2920C-4C6C-DDC6-250A-D8186F2A4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48" y="548640"/>
            <a:ext cx="1927314" cy="2069689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Nouveaux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Résultats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sur solar2, 20 grains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aléatoires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nomad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0D347DFF-B682-20DF-BA43-5E7BCB1D4E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1191" y="457201"/>
            <a:ext cx="3757634" cy="91440"/>
          </a:xfrm>
          <a:prstGeom prst="rect">
            <a:avLst/>
          </a:prstGeom>
          <a:solidFill>
            <a:srgbClr val="6D5A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CA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0F681A2-761D-D44F-EE7A-CF2494C499AB}"/>
              </a:ext>
            </a:extLst>
          </p:cNvPr>
          <p:cNvSpPr/>
          <p:nvPr/>
        </p:nvSpPr>
        <p:spPr>
          <a:xfrm>
            <a:off x="2250308" y="12470"/>
            <a:ext cx="4898989" cy="6792190"/>
          </a:xfrm>
          <a:prstGeom prst="rect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3" name="Picture 2" descr="A graph of data profile&#10;&#10;AI-generated content may be incorrect.">
            <a:extLst>
              <a:ext uri="{FF2B5EF4-FFF2-40B4-BE49-F238E27FC236}">
                <a16:creationId xmlns:a16="http://schemas.microsoft.com/office/drawing/2014/main" id="{851013BF-D5C0-DB1F-8D8E-BDB1FD9A93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5" r="4" b="4"/>
          <a:stretch/>
        </p:blipFill>
        <p:spPr>
          <a:xfrm>
            <a:off x="7191013" y="12470"/>
            <a:ext cx="4909639" cy="3437561"/>
          </a:xfrm>
          <a:prstGeom prst="rect">
            <a:avLst/>
          </a:prstGeom>
        </p:spPr>
      </p:pic>
      <p:pic>
        <p:nvPicPr>
          <p:cNvPr id="6" name="Picture 5" descr="A graph of data profile&#10;&#10;AI-generated content may be incorrect.">
            <a:extLst>
              <a:ext uri="{FF2B5EF4-FFF2-40B4-BE49-F238E27FC236}">
                <a16:creationId xmlns:a16="http://schemas.microsoft.com/office/drawing/2014/main" id="{CAA7CF47-2335-D4FF-411F-A82B266EE3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2" r="-5" b="-5"/>
          <a:stretch/>
        </p:blipFill>
        <p:spPr>
          <a:xfrm>
            <a:off x="7277464" y="3439336"/>
            <a:ext cx="4909640" cy="3437562"/>
          </a:xfrm>
          <a:prstGeom prst="rect">
            <a:avLst/>
          </a:prstGeom>
        </p:spPr>
      </p:pic>
      <p:pic>
        <p:nvPicPr>
          <p:cNvPr id="5" name="Picture 4" descr="A graph of data profile&#10;&#10;AI-generated content may be incorrect.">
            <a:extLst>
              <a:ext uri="{FF2B5EF4-FFF2-40B4-BE49-F238E27FC236}">
                <a16:creationId xmlns:a16="http://schemas.microsoft.com/office/drawing/2014/main" id="{AE1419F1-0D8B-2FDD-A3CC-F377AC83C3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119" y="65562"/>
            <a:ext cx="4838442" cy="322562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A4DEADB-16B0-8DE7-D9AD-C64B4A35CED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1827" y="3479914"/>
            <a:ext cx="4838442" cy="322562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BD0BE4E-B8B3-F957-C0C4-030A1D774416}"/>
              </a:ext>
            </a:extLst>
          </p:cNvPr>
          <p:cNvSpPr txBox="1"/>
          <p:nvPr/>
        </p:nvSpPr>
        <p:spPr>
          <a:xfrm>
            <a:off x="1077188" y="2957342"/>
            <a:ext cx="1381039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CA" dirty="0"/>
              <a:t>Temps ajustés aux moyennes</a:t>
            </a:r>
          </a:p>
        </p:txBody>
      </p:sp>
    </p:spTree>
    <p:extLst>
      <p:ext uri="{BB962C8B-B14F-4D97-AF65-F5344CB8AC3E}">
        <p14:creationId xmlns:p14="http://schemas.microsoft.com/office/powerpoint/2010/main" val="31497030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4F00A7-A932-6D50-A2D3-32D4E6FA34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135DD-744E-B757-E820-15F3D3C0E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Nouveaux </a:t>
            </a:r>
            <a:r>
              <a:rPr lang="en-US" sz="2800" dirty="0" err="1"/>
              <a:t>Résultats</a:t>
            </a:r>
            <a:endParaRPr lang="fr-CA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574B84-BC6C-9896-310A-AD9688929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205" y="2087200"/>
            <a:ext cx="11029615" cy="4770800"/>
          </a:xfrm>
        </p:spPr>
        <p:txBody>
          <a:bodyPr>
            <a:normAutofit/>
          </a:bodyPr>
          <a:lstStyle/>
          <a:p>
            <a:r>
              <a:rPr lang="fr-CA" sz="2800" dirty="0"/>
              <a:t>Vérification: Comparaison d’Inter-MADS et de MADS en fonction du nombre d’évaluations (qualité des directions de recherche)</a:t>
            </a:r>
          </a:p>
          <a:p>
            <a:endParaRPr lang="fr-CA" sz="280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92E5F30-57ED-CF0B-BF9B-9A07C2F01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9692-3557-4984-BEB3-57DE66B131AE}" type="slidenum">
              <a:rPr lang="fr-CA" smtClean="0"/>
              <a:t>11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744042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81A8E2A-6572-614E-BF89-78FEB525AB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>
            <a:extLst>
              <a:ext uri="{FF2B5EF4-FFF2-40B4-BE49-F238E27FC236}">
                <a16:creationId xmlns:a16="http://schemas.microsoft.com/office/drawing/2014/main" id="{A7BC787A-FEBE-0ACF-4148-E5550B52D5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CA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9C49F959-3230-38C9-CFD5-4C41CCED5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CA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C550277-16AE-FF71-C913-02D2BD7523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CA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EB9B7E3-E7EA-55F7-6263-B131D93C66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CA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5683682D-6095-0D75-CB2F-D8BD1D0836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5D94B0D6-1B3F-CB9F-0825-16E6439713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CA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396B03-2D24-148F-F896-B7ECD7165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48" y="548640"/>
            <a:ext cx="1927314" cy="2069689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Nouveaux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Résultats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sur solar2, 20 grains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aléatoires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nomad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00D7F4E4-ACCE-E53E-421E-9BEA7357D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1191" y="457201"/>
            <a:ext cx="3757634" cy="91440"/>
          </a:xfrm>
          <a:prstGeom prst="rect">
            <a:avLst/>
          </a:prstGeom>
          <a:solidFill>
            <a:srgbClr val="6D5A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CA"/>
          </a:p>
        </p:txBody>
      </p:sp>
      <p:pic>
        <p:nvPicPr>
          <p:cNvPr id="4" name="Picture 3" descr="A graph of data profile&#10;&#10;AI-generated content may be incorrect.">
            <a:extLst>
              <a:ext uri="{FF2B5EF4-FFF2-40B4-BE49-F238E27FC236}">
                <a16:creationId xmlns:a16="http://schemas.microsoft.com/office/drawing/2014/main" id="{8F85123F-BF80-F153-3281-B42E403504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5" r="4" b="4"/>
          <a:stretch/>
        </p:blipFill>
        <p:spPr>
          <a:xfrm>
            <a:off x="7277464" y="12470"/>
            <a:ext cx="4914536" cy="3437562"/>
          </a:xfrm>
          <a:prstGeom prst="rect">
            <a:avLst/>
          </a:prstGeom>
        </p:spPr>
      </p:pic>
      <p:pic>
        <p:nvPicPr>
          <p:cNvPr id="10" name="Picture 9" descr="A graph of a number of data&#10;&#10;AI-generated content may be incorrect.">
            <a:extLst>
              <a:ext uri="{FF2B5EF4-FFF2-40B4-BE49-F238E27FC236}">
                <a16:creationId xmlns:a16="http://schemas.microsoft.com/office/drawing/2014/main" id="{F77425C3-9BEB-8DCA-86D3-FB7A40D35F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5" r="4" b="4"/>
          <a:stretch/>
        </p:blipFill>
        <p:spPr>
          <a:xfrm>
            <a:off x="7246295" y="3420439"/>
            <a:ext cx="4909639" cy="3437561"/>
          </a:xfrm>
          <a:prstGeom prst="rect">
            <a:avLst/>
          </a:prstGeom>
        </p:spPr>
      </p:pic>
      <p:pic>
        <p:nvPicPr>
          <p:cNvPr id="5" name="Picture 4" descr="A graph of data profile&#10;&#10;AI-generated content may be incorrect.">
            <a:extLst>
              <a:ext uri="{FF2B5EF4-FFF2-40B4-BE49-F238E27FC236}">
                <a16:creationId xmlns:a16="http://schemas.microsoft.com/office/drawing/2014/main" id="{BF8ACFC4-04F2-194D-3926-20F46F71927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4430" y="-7088"/>
            <a:ext cx="4914536" cy="3437562"/>
          </a:xfrm>
          <a:prstGeom prst="rect">
            <a:avLst/>
          </a:prstGeom>
        </p:spPr>
      </p:pic>
      <p:pic>
        <p:nvPicPr>
          <p:cNvPr id="8" name="Picture 7" descr="A graph of data profile&#10;&#10;AI-generated content may be incorrect.">
            <a:extLst>
              <a:ext uri="{FF2B5EF4-FFF2-40B4-BE49-F238E27FC236}">
                <a16:creationId xmlns:a16="http://schemas.microsoft.com/office/drawing/2014/main" id="{2F376809-6D3E-8D2A-B2C3-4BC5ACF1EC9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0173" y="3424778"/>
            <a:ext cx="4914536" cy="3437562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E1EA21AF-8DB5-F7F4-67DD-8CCBDEDE2399}"/>
              </a:ext>
            </a:extLst>
          </p:cNvPr>
          <p:cNvSpPr/>
          <p:nvPr/>
        </p:nvSpPr>
        <p:spPr>
          <a:xfrm>
            <a:off x="2250308" y="12470"/>
            <a:ext cx="4898989" cy="6792190"/>
          </a:xfrm>
          <a:prstGeom prst="rect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E27A02-7785-0FF4-3920-6EC539CCBBB2}"/>
              </a:ext>
            </a:extLst>
          </p:cNvPr>
          <p:cNvSpPr txBox="1"/>
          <p:nvPr/>
        </p:nvSpPr>
        <p:spPr>
          <a:xfrm>
            <a:off x="1077188" y="2957342"/>
            <a:ext cx="1381039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CA" dirty="0"/>
              <a:t>Fonction du nombre d’évaluations</a:t>
            </a:r>
          </a:p>
        </p:txBody>
      </p:sp>
    </p:spTree>
    <p:extLst>
      <p:ext uri="{BB962C8B-B14F-4D97-AF65-F5344CB8AC3E}">
        <p14:creationId xmlns:p14="http://schemas.microsoft.com/office/powerpoint/2010/main" val="7413116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6E59A30-1D58-C012-D60D-2AE50C9F0B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>
            <a:extLst>
              <a:ext uri="{FF2B5EF4-FFF2-40B4-BE49-F238E27FC236}">
                <a16:creationId xmlns:a16="http://schemas.microsoft.com/office/drawing/2014/main" id="{9EED63B9-81DF-DEC3-AE9B-D08709F51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CA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B4E3993-A42A-7271-4D85-C7D4A24D54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CA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8298B023-6E66-9AC7-77C6-212BEFF38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CA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CCEADFA-E23C-9472-F1A1-341DEDBBA8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CA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3E81C81-55C6-DE2D-2538-C405EB374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BC4126DA-7761-13B5-A413-165C964F12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CA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3EACBA-6B5A-4CF7-6379-34CA3FED8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48" y="548640"/>
            <a:ext cx="1927314" cy="2069689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Nouveaux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Résultats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sur solar2, 20 grains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aléatoires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nomad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43D10D3-5AF2-7005-EEE9-9F822ED1DF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1191" y="457201"/>
            <a:ext cx="3757634" cy="91440"/>
          </a:xfrm>
          <a:prstGeom prst="rect">
            <a:avLst/>
          </a:prstGeom>
          <a:solidFill>
            <a:srgbClr val="6D5A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CA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AC828DA-2672-59DA-D2DA-02FC615DBBDF}"/>
              </a:ext>
            </a:extLst>
          </p:cNvPr>
          <p:cNvSpPr/>
          <p:nvPr/>
        </p:nvSpPr>
        <p:spPr>
          <a:xfrm>
            <a:off x="2250308" y="12470"/>
            <a:ext cx="4898989" cy="6792190"/>
          </a:xfrm>
          <a:prstGeom prst="rect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3" name="Picture 2" descr="A graph of data profile&#10;&#10;AI-generated content may be incorrect.">
            <a:extLst>
              <a:ext uri="{FF2B5EF4-FFF2-40B4-BE49-F238E27FC236}">
                <a16:creationId xmlns:a16="http://schemas.microsoft.com/office/drawing/2014/main" id="{F2CF32C8-6332-D4BF-A9AC-764F1E10E5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5" r="4" b="4"/>
          <a:stretch/>
        </p:blipFill>
        <p:spPr>
          <a:xfrm>
            <a:off x="7191013" y="12470"/>
            <a:ext cx="4909639" cy="3437561"/>
          </a:xfrm>
          <a:prstGeom prst="rect">
            <a:avLst/>
          </a:prstGeom>
        </p:spPr>
      </p:pic>
      <p:pic>
        <p:nvPicPr>
          <p:cNvPr id="6" name="Picture 5" descr="A graph of data profile&#10;&#10;AI-generated content may be incorrect.">
            <a:extLst>
              <a:ext uri="{FF2B5EF4-FFF2-40B4-BE49-F238E27FC236}">
                <a16:creationId xmlns:a16="http://schemas.microsoft.com/office/drawing/2014/main" id="{4C94FC01-B3E1-FFF6-B5AB-703FFA7335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2" r="-5" b="-5"/>
          <a:stretch/>
        </p:blipFill>
        <p:spPr>
          <a:xfrm>
            <a:off x="7277464" y="3439336"/>
            <a:ext cx="4909640" cy="3437562"/>
          </a:xfrm>
          <a:prstGeom prst="rect">
            <a:avLst/>
          </a:prstGeom>
        </p:spPr>
      </p:pic>
      <p:pic>
        <p:nvPicPr>
          <p:cNvPr id="11" name="Picture 10" descr="A graph of data profile&#10;&#10;AI-generated content may be incorrect.">
            <a:extLst>
              <a:ext uri="{FF2B5EF4-FFF2-40B4-BE49-F238E27FC236}">
                <a16:creationId xmlns:a16="http://schemas.microsoft.com/office/drawing/2014/main" id="{57F24A6D-1029-E0C0-FDBE-76F8FD4B04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1166" y="40650"/>
            <a:ext cx="4833395" cy="3304801"/>
          </a:xfrm>
          <a:prstGeom prst="rect">
            <a:avLst/>
          </a:prstGeom>
        </p:spPr>
      </p:pic>
      <p:pic>
        <p:nvPicPr>
          <p:cNvPr id="14" name="Picture 13" descr="A graph of data profile&#10;&#10;AI-generated content may be incorrect.">
            <a:extLst>
              <a:ext uri="{FF2B5EF4-FFF2-40B4-BE49-F238E27FC236}">
                <a16:creationId xmlns:a16="http://schemas.microsoft.com/office/drawing/2014/main" id="{7C6A25FB-DAD1-D359-0E6C-5F0F251A41C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8194" y="3462501"/>
            <a:ext cx="4806367" cy="324231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6957887-C832-1B37-DA75-35063173FE69}"/>
              </a:ext>
            </a:extLst>
          </p:cNvPr>
          <p:cNvSpPr txBox="1"/>
          <p:nvPr/>
        </p:nvSpPr>
        <p:spPr>
          <a:xfrm>
            <a:off x="1077188" y="2957342"/>
            <a:ext cx="1381039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CA" dirty="0"/>
              <a:t>Fonction du nombre d’évaluations</a:t>
            </a:r>
          </a:p>
        </p:txBody>
      </p:sp>
    </p:spTree>
    <p:extLst>
      <p:ext uri="{BB962C8B-B14F-4D97-AF65-F5344CB8AC3E}">
        <p14:creationId xmlns:p14="http://schemas.microsoft.com/office/powerpoint/2010/main" val="29441488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37AC3D-4BAE-53C5-7868-00EB9D88FA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B22BA-A1F0-23EF-2A88-4FCA4F4E6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Nouveaux </a:t>
            </a:r>
            <a:r>
              <a:rPr lang="en-US" sz="2800" dirty="0" err="1"/>
              <a:t>Résultats</a:t>
            </a:r>
            <a:endParaRPr lang="fr-CA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3E5F81-21E0-611A-53F9-D0726A1885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205" y="2087200"/>
            <a:ext cx="11029615" cy="4234062"/>
          </a:xfrm>
        </p:spPr>
        <p:txBody>
          <a:bodyPr>
            <a:normAutofit/>
          </a:bodyPr>
          <a:lstStyle/>
          <a:p>
            <a:endParaRPr lang="fr-CA" sz="2800" dirty="0"/>
          </a:p>
          <a:p>
            <a:r>
              <a:rPr lang="fr-CA" sz="2800" dirty="0"/>
              <a:t>Application des visualisations du genre « manche de guitare », mais rien ne saute aux yeux</a:t>
            </a:r>
          </a:p>
          <a:p>
            <a:r>
              <a:rPr lang="fr-CA" sz="2800" dirty="0"/>
              <a:t>Trouvez-vous ça préoccupant?</a:t>
            </a:r>
          </a:p>
          <a:p>
            <a:endParaRPr lang="fr-CA" sz="280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C9F7763-6249-E761-4EB5-E36D70722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9692-3557-4984-BEB3-57DE66B131AE}" type="slidenum">
              <a:rPr lang="fr-CA" smtClean="0"/>
              <a:t>14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688068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0A4597-48F6-30B0-7A98-5ED72B33EF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B72EA-1FC2-A53C-F44E-44F8BFB96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Nouveaux </a:t>
            </a:r>
            <a:r>
              <a:rPr lang="en-US" sz="2800" dirty="0" err="1"/>
              <a:t>Résultats</a:t>
            </a:r>
            <a:r>
              <a:rPr lang="en-US" sz="2800" dirty="0"/>
              <a:t> - solar 3</a:t>
            </a:r>
            <a:endParaRPr lang="fr-CA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824707-423C-07F5-3F4C-4DA473C21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663" y="1935033"/>
            <a:ext cx="4776452" cy="4220811"/>
          </a:xfrm>
        </p:spPr>
        <p:txBody>
          <a:bodyPr>
            <a:normAutofit/>
          </a:bodyPr>
          <a:lstStyle/>
          <a:p>
            <a:r>
              <a:rPr lang="fr-CA" sz="2800" dirty="0"/>
              <a:t>Mauvaise nouvelle pour mon projet 2: EB meilleure que PB pour </a:t>
            </a:r>
            <a:r>
              <a:rPr lang="fr-CA" sz="2800" dirty="0" err="1"/>
              <a:t>solar</a:t>
            </a:r>
            <a:r>
              <a:rPr lang="fr-CA" sz="2800" dirty="0"/>
              <a:t> 2 et 3</a:t>
            </a:r>
          </a:p>
          <a:p>
            <a:r>
              <a:rPr lang="fr-CA" sz="2800" dirty="0"/>
              <a:t>De plus, avec solar2, Inter-DS pas nuisible avec PB (voir comparaison en nombre d’évaluations)</a:t>
            </a:r>
          </a:p>
          <a:p>
            <a:endParaRPr lang="fr-CA" sz="280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F9D1940-A329-4FB7-2E97-FB493D71E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9692-3557-4984-BEB3-57DE66B131AE}" type="slidenum">
              <a:rPr lang="fr-CA" smtClean="0"/>
              <a:t>15</a:t>
            </a:fld>
            <a:endParaRPr lang="fr-CA"/>
          </a:p>
        </p:txBody>
      </p:sp>
      <p:pic>
        <p:nvPicPr>
          <p:cNvPr id="6" name="Picture 5" descr="A graph of a graph with red and blue lines&#10;&#10;AI-generated content may be incorrect.">
            <a:extLst>
              <a:ext uri="{FF2B5EF4-FFF2-40B4-BE49-F238E27FC236}">
                <a16:creationId xmlns:a16="http://schemas.microsoft.com/office/drawing/2014/main" id="{EC321E32-5FD8-4F5D-52E6-B984C7270C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5591" y="2179440"/>
            <a:ext cx="5715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02434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5907B6-82BA-7BCD-46DB-A0E354B442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CA0BD-0619-7FAE-DB63-FAF70E9CA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Ordre du jour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C3958-240F-433C-3D49-C1ACC8146F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sz="2800" dirty="0"/>
              <a:t>Restructuration de mon code</a:t>
            </a:r>
          </a:p>
          <a:p>
            <a:r>
              <a:rPr lang="fr-CA" sz="2800" dirty="0"/>
              <a:t>Nouveaux résultats</a:t>
            </a:r>
          </a:p>
          <a:p>
            <a:r>
              <a:rPr lang="fr-CA" sz="2800" b="1" dirty="0"/>
              <a:t>Prochaines semaines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17E4C39-0A31-88B5-FF63-C39F95BAE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9692-3557-4984-BEB3-57DE66B131AE}" type="slidenum">
              <a:rPr lang="fr-CA" smtClean="0"/>
              <a:t>16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142334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8ABA02-3C86-0E3E-4AD2-79B0402480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3834A-FF39-15B3-5AC5-ABDA9E5B1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z="2800" dirty="0"/>
              <a:t>Prochaines semaines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CA9F2-D3D1-2544-71DC-0CEEBDD410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sz="2800" dirty="0"/>
              <a:t>Profils de données d’Inter-MADS avec </a:t>
            </a:r>
            <a:r>
              <a:rPr lang="fr-CA" sz="2800" dirty="0" err="1"/>
              <a:t>solar</a:t>
            </a:r>
            <a:r>
              <a:rPr lang="fr-CA" sz="2800" dirty="0"/>
              <a:t> 3, 4 et 7 sur CASIR</a:t>
            </a:r>
          </a:p>
          <a:p>
            <a:r>
              <a:rPr lang="fr-CA" sz="2800" dirty="0"/>
              <a:t>Commencer à développer la version dynamique d’Inter-DS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203C207-174D-7E05-7B01-E444B3E59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9692-3557-4984-BEB3-57DE66B131AE}" type="slidenum">
              <a:rPr lang="fr-CA" smtClean="0"/>
              <a:t>17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744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F5FFC-4A4A-51F3-A761-399EA6F2D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Ordre du jour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102F42-2702-AF9D-AF13-636FB29132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sz="2800" dirty="0"/>
              <a:t>Restructuration de mon code</a:t>
            </a:r>
          </a:p>
          <a:p>
            <a:r>
              <a:rPr lang="fr-CA" sz="2800" dirty="0"/>
              <a:t>Nouveaux résultats</a:t>
            </a:r>
          </a:p>
          <a:p>
            <a:r>
              <a:rPr lang="fr-CA" sz="2800" dirty="0"/>
              <a:t>Prochaines semaines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F3C5144-175C-59CD-EEDB-9DB48C31C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9692-3557-4984-BEB3-57DE66B131AE}" type="slidenum">
              <a:rPr lang="fr-CA" smtClean="0"/>
              <a:t>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34427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048BD3-CB06-0A39-4907-6CB333B4A3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5E590-6A3F-334F-89CB-4AF458A0F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Ordre du jour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76DB0-08F7-9E3C-F1B9-4CA288C060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sz="2800" b="1" dirty="0"/>
              <a:t>Restructuration de mon code</a:t>
            </a:r>
            <a:endParaRPr lang="fr-CA" sz="2600" b="1" dirty="0"/>
          </a:p>
          <a:p>
            <a:r>
              <a:rPr lang="fr-CA" sz="2800" dirty="0"/>
              <a:t>Nouveaux résultats</a:t>
            </a:r>
          </a:p>
          <a:p>
            <a:r>
              <a:rPr lang="fr-CA" sz="2800" dirty="0"/>
              <a:t>Prochaines semaines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18D0393-F391-8FC0-20F8-089333238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9692-3557-4984-BEB3-57DE66B131AE}" type="slidenum">
              <a:rPr lang="fr-CA" smtClean="0"/>
              <a:t>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86377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760DE4-32ED-D942-7C24-953DCC2758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14B36-DEC2-9FEF-4CA0-4914CFCC3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z="2800" dirty="0"/>
              <a:t>Restructuration de mon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B0B52-DEE0-D3D6-C367-95F884AE9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205" y="2087200"/>
            <a:ext cx="11029615" cy="4770800"/>
          </a:xfrm>
        </p:spPr>
        <p:txBody>
          <a:bodyPr>
            <a:normAutofit lnSpcReduction="10000"/>
          </a:bodyPr>
          <a:lstStyle/>
          <a:p>
            <a:r>
              <a:rPr lang="fr-CA" sz="2800" dirty="0"/>
              <a:t>Étant donnée les difficultés des mois de janvier/février</a:t>
            </a:r>
          </a:p>
          <a:p>
            <a:r>
              <a:rPr lang="fr-CA" sz="2800" dirty="0"/>
              <a:t>Meilleure documentation des versions </a:t>
            </a:r>
            <a:r>
              <a:rPr lang="fr-CA" sz="2800" dirty="0" err="1"/>
              <a:t>nomad</a:t>
            </a:r>
            <a:r>
              <a:rPr lang="fr-CA" sz="2800" dirty="0"/>
              <a:t>/</a:t>
            </a:r>
            <a:r>
              <a:rPr lang="fr-CA" sz="2800" dirty="0" err="1"/>
              <a:t>solar</a:t>
            </a:r>
            <a:r>
              <a:rPr lang="fr-CA" sz="2800" dirty="0"/>
              <a:t> utilisées et autres paramètres à l’aide d’un fichier inter_ds_param.txt</a:t>
            </a:r>
          </a:p>
          <a:p>
            <a:r>
              <a:rPr lang="fr-CA" sz="2800" dirty="0"/>
              <a:t>Code d’Inter-DS sous forme de versions au lieu de toujours travailler sur le même code</a:t>
            </a:r>
          </a:p>
          <a:p>
            <a:r>
              <a:rPr lang="fr-CA" sz="2800" dirty="0"/>
              <a:t>Gestion différente des fichiers à l’interne d’Inter-DS pour avoir plus d’information sur les évaluations (entre autres, utilisation du fichier history.txt, et plusieurs </a:t>
            </a:r>
            <a:r>
              <a:rPr lang="fr-CA" sz="2800" dirty="0" err="1"/>
              <a:t>display_stats</a:t>
            </a:r>
            <a:r>
              <a:rPr lang="fr-CA" sz="2800" dirty="0"/>
              <a:t> dans l’output de </a:t>
            </a:r>
            <a:r>
              <a:rPr lang="fr-CA" sz="2800" dirty="0" err="1"/>
              <a:t>nomad</a:t>
            </a:r>
            <a:r>
              <a:rPr lang="fr-CA" sz="2800" dirty="0"/>
              <a:t>)</a:t>
            </a:r>
          </a:p>
          <a:p>
            <a:r>
              <a:rPr lang="fr-CA" sz="2800" dirty="0"/>
              <a:t>Réécriture complète du code analysant les optimisations (entre autres, profils de donnée et graphes de convergence)</a:t>
            </a:r>
          </a:p>
          <a:p>
            <a:endParaRPr lang="fr-CA" sz="280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205375A-626A-AACA-48B5-F9F4A0964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9692-3557-4984-BEB3-57DE66B131AE}" type="slidenum">
              <a:rPr lang="fr-CA" smtClean="0"/>
              <a:t>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84810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772A3E-8B98-D2C7-8982-97D461B6E0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D8E2B-D355-CD21-0442-98A8A98EC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z="2800" dirty="0"/>
              <a:t>Restructuration de mon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29F14E-99A0-C81C-F5EF-D4FA808C30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205" y="1715956"/>
            <a:ext cx="11029615" cy="5142044"/>
          </a:xfrm>
        </p:spPr>
        <p:txBody>
          <a:bodyPr>
            <a:normAutofit/>
          </a:bodyPr>
          <a:lstStyle/>
          <a:p>
            <a:r>
              <a:rPr lang="fr-CA" sz="2800" dirty="0"/>
              <a:t>Étant donnée les difficultés des mois de janvier/février</a:t>
            </a:r>
          </a:p>
          <a:p>
            <a:r>
              <a:rPr lang="fr-CA" sz="2800" dirty="0"/>
              <a:t>Écriture d’une fonction qui vérifie plusieurs aspects des fichiers de sortie d’une optimisation, surtout entourant les champions (entre autres, vérifier que la solution optimale est réalisable)</a:t>
            </a:r>
          </a:p>
          <a:p>
            <a:r>
              <a:rPr lang="fr-CA" sz="2800" dirty="0"/>
              <a:t>Écriture d’une infrastructure de code qui permet de lancer en parallèle multiples optimisations de </a:t>
            </a:r>
            <a:r>
              <a:rPr lang="fr-CA" sz="2800" dirty="0" err="1"/>
              <a:t>nomad</a:t>
            </a:r>
            <a:r>
              <a:rPr lang="fr-CA" sz="2800" dirty="0"/>
              <a:t> ou d’inter-DS avec </a:t>
            </a:r>
            <a:r>
              <a:rPr lang="fr-CA" sz="2800" dirty="0" err="1"/>
              <a:t>slurm</a:t>
            </a:r>
            <a:r>
              <a:rPr lang="fr-CA" sz="2800" dirty="0"/>
              <a:t> (sur CASIR).</a:t>
            </a:r>
          </a:p>
          <a:p>
            <a:r>
              <a:rPr lang="fr-CA" sz="2800" dirty="0"/>
              <a:t>Tests unitaires à venir. Les premiers résultats serviront de base comparative pour ceux-ci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EB8F6DA-33BE-F02D-BD93-C9C56E4FD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9692-3557-4984-BEB3-57DE66B131AE}" type="slidenum">
              <a:rPr lang="fr-CA" smtClean="0"/>
              <a:t>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25680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769F0F-822A-423C-7D16-817D55A06D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EE466-3ED2-65A2-BE08-44BCA7498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Ordre du jour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61A8BF-ED26-9FF2-4474-1FAF689EA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sz="2800" dirty="0"/>
              <a:t>Restructuration de mon code</a:t>
            </a:r>
            <a:endParaRPr lang="fr-CA" sz="2600" dirty="0"/>
          </a:p>
          <a:p>
            <a:r>
              <a:rPr lang="fr-CA" sz="2800" b="1" dirty="0"/>
              <a:t>Nouveaux résultats</a:t>
            </a:r>
          </a:p>
          <a:p>
            <a:r>
              <a:rPr lang="fr-CA" sz="2800" dirty="0"/>
              <a:t>Prochaines semaines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5A63E83-50E7-E2C2-9C7C-DB2D1220F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9692-3557-4984-BEB3-57DE66B131AE}" type="slidenum">
              <a:rPr lang="fr-CA" smtClean="0"/>
              <a:t>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80231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C769D00-F1EF-4EF1-A88D-C48D8399D1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>
            <a:extLst>
              <a:ext uri="{FF2B5EF4-FFF2-40B4-BE49-F238E27FC236}">
                <a16:creationId xmlns:a16="http://schemas.microsoft.com/office/drawing/2014/main" id="{346E34E1-B02F-482E-89F3-EBE25579B7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CA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18CB569-04D1-48E8-B481-E5ED932322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CA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4903E36-6DF4-4139-9B9A-3E7B71025B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CA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B39F387-8D08-4ACA-9F1D-F614E3A225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CA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A42F0F10-7490-416D-9275-84B67C75A6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3B67B6F-DA88-4402-8A85-A82B57EF49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CA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9521E9-FC60-3CC7-A816-1DFB8A312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48" y="548640"/>
            <a:ext cx="1927314" cy="2069689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Nouveaux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Résultats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sur solar2, 20 grains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aléatoires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nomad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7CA95E40-3E04-4C99-B7BB-AA9A8A86C7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1191" y="457201"/>
            <a:ext cx="3757634" cy="91440"/>
          </a:xfrm>
          <a:prstGeom prst="rect">
            <a:avLst/>
          </a:prstGeom>
          <a:solidFill>
            <a:srgbClr val="6D5A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CA"/>
          </a:p>
        </p:txBody>
      </p:sp>
      <p:pic>
        <p:nvPicPr>
          <p:cNvPr id="4" name="Picture 3" descr="A graph of data profile&#10;&#10;AI-generated content may be incorrect.">
            <a:extLst>
              <a:ext uri="{FF2B5EF4-FFF2-40B4-BE49-F238E27FC236}">
                <a16:creationId xmlns:a16="http://schemas.microsoft.com/office/drawing/2014/main" id="{C5612484-96B1-D328-F15A-CA2495A066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5" r="4" b="4"/>
          <a:stretch/>
        </p:blipFill>
        <p:spPr>
          <a:xfrm>
            <a:off x="7277464" y="12470"/>
            <a:ext cx="4914536" cy="3437562"/>
          </a:xfrm>
          <a:prstGeom prst="rect">
            <a:avLst/>
          </a:prstGeom>
        </p:spPr>
      </p:pic>
      <p:pic>
        <p:nvPicPr>
          <p:cNvPr id="14" name="Picture 13" descr="A graph of data profile&#10;&#10;AI-generated content may be incorrect.">
            <a:extLst>
              <a:ext uri="{FF2B5EF4-FFF2-40B4-BE49-F238E27FC236}">
                <a16:creationId xmlns:a16="http://schemas.microsoft.com/office/drawing/2014/main" id="{21291DF2-7E20-D6EE-D4E2-0513E994A0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5" r="4" b="4"/>
          <a:stretch/>
        </p:blipFill>
        <p:spPr>
          <a:xfrm>
            <a:off x="2106587" y="13614"/>
            <a:ext cx="4909639" cy="3437561"/>
          </a:xfrm>
          <a:prstGeom prst="rect">
            <a:avLst/>
          </a:prstGeom>
        </p:spPr>
      </p:pic>
      <p:pic>
        <p:nvPicPr>
          <p:cNvPr id="6" name="Picture 5" descr="A graph of data profile&#10;&#10;AI-generated content may be incorrect.">
            <a:extLst>
              <a:ext uri="{FF2B5EF4-FFF2-40B4-BE49-F238E27FC236}">
                <a16:creationId xmlns:a16="http://schemas.microsoft.com/office/drawing/2014/main" id="{8E92BB09-1F09-E6A3-7094-EAC3136DF61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2" r="-5" b="-5"/>
          <a:stretch/>
        </p:blipFill>
        <p:spPr>
          <a:xfrm>
            <a:off x="7277464" y="3439336"/>
            <a:ext cx="4909640" cy="3437562"/>
          </a:xfrm>
          <a:prstGeom prst="rect">
            <a:avLst/>
          </a:prstGeom>
        </p:spPr>
      </p:pic>
      <p:pic>
        <p:nvPicPr>
          <p:cNvPr id="10" name="Picture 9" descr="A graph of a number of data&#10;&#10;AI-generated content may be incorrect.">
            <a:extLst>
              <a:ext uri="{FF2B5EF4-FFF2-40B4-BE49-F238E27FC236}">
                <a16:creationId xmlns:a16="http://schemas.microsoft.com/office/drawing/2014/main" id="{882DCFB2-A7D0-9AEE-F16B-ACF01C2C5CC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5" r="4" b="4"/>
          <a:stretch/>
        </p:blipFill>
        <p:spPr>
          <a:xfrm>
            <a:off x="2106587" y="3439337"/>
            <a:ext cx="4909639" cy="3437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408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6B82BC-996B-8883-1112-754FD55A3D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630DA-D87D-5DE2-5401-B0F5AD7D6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Nouveaux </a:t>
            </a:r>
            <a:r>
              <a:rPr lang="en-US" sz="2800" dirty="0" err="1"/>
              <a:t>Résultats</a:t>
            </a:r>
            <a:endParaRPr lang="fr-CA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FDAFF7-5D8B-1B3B-4DED-A3707EF71D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205" y="2087200"/>
            <a:ext cx="11029615" cy="4770800"/>
          </a:xfrm>
        </p:spPr>
        <p:txBody>
          <a:bodyPr>
            <a:normAutofit/>
          </a:bodyPr>
          <a:lstStyle/>
          <a:p>
            <a:r>
              <a:rPr lang="fr-CA" sz="2800" dirty="0"/>
              <a:t>Vérification: Est-ce que les variations de temps sur CASIR ont un impact?</a:t>
            </a:r>
          </a:p>
          <a:p>
            <a:r>
              <a:rPr lang="fr-CA" sz="2800" dirty="0"/>
              <a:t>Le gestionnaire </a:t>
            </a:r>
            <a:r>
              <a:rPr lang="fr-CA" sz="2800" dirty="0" err="1"/>
              <a:t>Slurm</a:t>
            </a:r>
            <a:r>
              <a:rPr lang="fr-CA" sz="2800" dirty="0"/>
              <a:t> gère lui-même l’assignation des tâches aux cœurs/</a:t>
            </a:r>
            <a:r>
              <a:rPr lang="fr-CA" sz="2800" dirty="0" err="1"/>
              <a:t>cpu</a:t>
            </a:r>
            <a:r>
              <a:rPr lang="fr-CA" sz="2800" dirty="0"/>
              <a:t>. Possibilité qu’un </a:t>
            </a:r>
            <a:r>
              <a:rPr lang="fr-CA" sz="2800" dirty="0" err="1"/>
              <a:t>cpu</a:t>
            </a:r>
            <a:r>
              <a:rPr lang="fr-CA" sz="2800" dirty="0"/>
              <a:t> fassent plusieurs choses à la fois</a:t>
            </a:r>
          </a:p>
          <a:p>
            <a:r>
              <a:rPr lang="fr-CA" sz="2800" dirty="0"/>
              <a:t>Observation du temps d’évaluation du point de départ seulement.</a:t>
            </a:r>
          </a:p>
          <a:p>
            <a:pPr lvl="1"/>
            <a:r>
              <a:rPr lang="fr-CA" sz="2600" dirty="0"/>
              <a:t>MADS EB 20 fois: varie de 169s à 65s, moyenne de 154s</a:t>
            </a:r>
          </a:p>
          <a:p>
            <a:pPr lvl="1"/>
            <a:r>
              <a:rPr lang="fr-CA" sz="2600" dirty="0"/>
              <a:t>MADS PB 20 fois: varie de 143s à 97s, moyenne de 126s</a:t>
            </a:r>
          </a:p>
          <a:p>
            <a:pPr lvl="1"/>
            <a:r>
              <a:rPr lang="fr-CA" sz="2600" dirty="0"/>
              <a:t>Machine OSEF du </a:t>
            </a:r>
            <a:r>
              <a:rPr lang="fr-CA" sz="2600" dirty="0" err="1"/>
              <a:t>gerad</a:t>
            </a:r>
            <a:r>
              <a:rPr lang="fr-CA" sz="2600" dirty="0"/>
              <a:t>: varie de 26.90s à 27.01s </a:t>
            </a:r>
          </a:p>
          <a:p>
            <a:endParaRPr lang="fr-CA" sz="280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479B4E9-FBC2-D8C6-4357-1F1266DF7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9692-3557-4984-BEB3-57DE66B131AE}" type="slidenum">
              <a:rPr lang="fr-CA" smtClean="0"/>
              <a:t>8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7700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95E728E-5AF9-EFF6-7D41-4A91FA546D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>
            <a:extLst>
              <a:ext uri="{FF2B5EF4-FFF2-40B4-BE49-F238E27FC236}">
                <a16:creationId xmlns:a16="http://schemas.microsoft.com/office/drawing/2014/main" id="{F191459E-519A-1249-B300-03E68746F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CA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60B66E7-8A10-1479-9C25-78AD85ABF7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CA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64EA19BF-1E6B-753A-B9BA-255042B751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CA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284D5E54-A3A3-C1BE-BAB1-B966E58CE6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CA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E081C64-8411-F220-84D8-1AA7B708D8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5AF6C89-6023-718A-ADDD-B94CD2E739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CA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3C0F80-B236-F7EB-AE53-A77D90BD5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48" y="548640"/>
            <a:ext cx="1927314" cy="2069689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Nouveaux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Résultats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sur solar2, 20 grains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aléatoires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nomad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2395A62-4E7C-C9C8-ECBD-8BC390D16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1191" y="457201"/>
            <a:ext cx="3757634" cy="91440"/>
          </a:xfrm>
          <a:prstGeom prst="rect">
            <a:avLst/>
          </a:prstGeom>
          <a:solidFill>
            <a:srgbClr val="6D5A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CA"/>
          </a:p>
        </p:txBody>
      </p:sp>
      <p:pic>
        <p:nvPicPr>
          <p:cNvPr id="4" name="Picture 3" descr="A graph of data profile&#10;&#10;AI-generated content may be incorrect.">
            <a:extLst>
              <a:ext uri="{FF2B5EF4-FFF2-40B4-BE49-F238E27FC236}">
                <a16:creationId xmlns:a16="http://schemas.microsoft.com/office/drawing/2014/main" id="{A48A195A-9A38-2A2E-F363-402326AB60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5" r="4" b="4"/>
          <a:stretch/>
        </p:blipFill>
        <p:spPr>
          <a:xfrm>
            <a:off x="7277464" y="12470"/>
            <a:ext cx="4914536" cy="3437562"/>
          </a:xfrm>
          <a:prstGeom prst="rect">
            <a:avLst/>
          </a:prstGeom>
        </p:spPr>
      </p:pic>
      <p:pic>
        <p:nvPicPr>
          <p:cNvPr id="10" name="Picture 9" descr="A graph of a number of data&#10;&#10;AI-generated content may be incorrect.">
            <a:extLst>
              <a:ext uri="{FF2B5EF4-FFF2-40B4-BE49-F238E27FC236}">
                <a16:creationId xmlns:a16="http://schemas.microsoft.com/office/drawing/2014/main" id="{2056A615-97E0-48C6-6FEC-429F824A40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5" r="4" b="4"/>
          <a:stretch/>
        </p:blipFill>
        <p:spPr>
          <a:xfrm>
            <a:off x="7246295" y="3432909"/>
            <a:ext cx="4909639" cy="3437561"/>
          </a:xfrm>
          <a:prstGeom prst="rect">
            <a:avLst/>
          </a:prstGeom>
        </p:spPr>
      </p:pic>
      <p:pic>
        <p:nvPicPr>
          <p:cNvPr id="5" name="Picture 4" descr="A graph of data profile&#10;&#10;AI-generated content may be incorrect.">
            <a:extLst>
              <a:ext uri="{FF2B5EF4-FFF2-40B4-BE49-F238E27FC236}">
                <a16:creationId xmlns:a16="http://schemas.microsoft.com/office/drawing/2014/main" id="{0614C0FB-2EEC-A30F-B172-B98DBCF510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9353" y="28485"/>
            <a:ext cx="4914537" cy="3442957"/>
          </a:xfrm>
          <a:prstGeom prst="rect">
            <a:avLst/>
          </a:prstGeom>
        </p:spPr>
      </p:pic>
      <p:pic>
        <p:nvPicPr>
          <p:cNvPr id="8" name="Picture 7" descr="A graph of data profile&#10;&#10;AI-generated content may be incorrect.">
            <a:extLst>
              <a:ext uri="{FF2B5EF4-FFF2-40B4-BE49-F238E27FC236}">
                <a16:creationId xmlns:a16="http://schemas.microsoft.com/office/drawing/2014/main" id="{C306398B-C7C5-4389-41D4-9E6613F8ED1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7372" y="3391953"/>
            <a:ext cx="4919879" cy="3437562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5593C850-32DB-8A33-4128-57DD82BBCA5A}"/>
              </a:ext>
            </a:extLst>
          </p:cNvPr>
          <p:cNvSpPr/>
          <p:nvPr/>
        </p:nvSpPr>
        <p:spPr>
          <a:xfrm>
            <a:off x="2250308" y="12470"/>
            <a:ext cx="4898989" cy="6792190"/>
          </a:xfrm>
          <a:prstGeom prst="rect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CAD196D-D114-1774-D75F-3FC31A3BBF37}"/>
              </a:ext>
            </a:extLst>
          </p:cNvPr>
          <p:cNvSpPr txBox="1"/>
          <p:nvPr/>
        </p:nvSpPr>
        <p:spPr>
          <a:xfrm>
            <a:off x="1077188" y="2957342"/>
            <a:ext cx="1381039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CA" dirty="0"/>
              <a:t>Temps ajustés aux moyennes</a:t>
            </a:r>
          </a:p>
        </p:txBody>
      </p:sp>
    </p:spTree>
    <p:extLst>
      <p:ext uri="{BB962C8B-B14F-4D97-AF65-F5344CB8AC3E}">
        <p14:creationId xmlns:p14="http://schemas.microsoft.com/office/powerpoint/2010/main" val="821888753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1533</TotalTime>
  <Words>499</Words>
  <Application>Microsoft Office PowerPoint</Application>
  <PresentationFormat>Widescreen</PresentationFormat>
  <Paragraphs>69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Aptos</vt:lpstr>
      <vt:lpstr>Gill Sans MT</vt:lpstr>
      <vt:lpstr>Wingdings 2</vt:lpstr>
      <vt:lpstr>Dividend</vt:lpstr>
      <vt:lpstr>Rencontre 11 mars 2025</vt:lpstr>
      <vt:lpstr>Ordre du jour</vt:lpstr>
      <vt:lpstr>Ordre du jour</vt:lpstr>
      <vt:lpstr>Restructuration de mon code</vt:lpstr>
      <vt:lpstr>Restructuration de mon code</vt:lpstr>
      <vt:lpstr>Ordre du jour</vt:lpstr>
      <vt:lpstr>Nouveaux Résultats sur solar2, 20 grains aléatoires nomad</vt:lpstr>
      <vt:lpstr>Nouveaux Résultats</vt:lpstr>
      <vt:lpstr>Nouveaux Résultats sur solar2, 20 grains aléatoires nomad</vt:lpstr>
      <vt:lpstr>Nouveaux Résultats sur solar2, 20 grains aléatoires nomad</vt:lpstr>
      <vt:lpstr>Nouveaux Résultats</vt:lpstr>
      <vt:lpstr>Nouveaux Résultats sur solar2, 20 grains aléatoires nomad</vt:lpstr>
      <vt:lpstr>Nouveaux Résultats sur solar2, 20 grains aléatoires nomad</vt:lpstr>
      <vt:lpstr>Nouveaux Résultats</vt:lpstr>
      <vt:lpstr>Nouveaux Résultats - solar 3</vt:lpstr>
      <vt:lpstr>Ordre du jour</vt:lpstr>
      <vt:lpstr>Prochaines semaines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Xavier Lebeuf</dc:creator>
  <cp:lastModifiedBy>Xavier Lebeuf</cp:lastModifiedBy>
  <cp:revision>93</cp:revision>
  <dcterms:created xsi:type="dcterms:W3CDTF">2025-01-20T15:05:16Z</dcterms:created>
  <dcterms:modified xsi:type="dcterms:W3CDTF">2025-03-10T23:13:31Z</dcterms:modified>
</cp:coreProperties>
</file>