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4" r:id="rId4"/>
    <p:sldId id="266" r:id="rId5"/>
    <p:sldId id="282" r:id="rId6"/>
    <p:sldId id="296" r:id="rId7"/>
    <p:sldId id="283" r:id="rId8"/>
    <p:sldId id="288" r:id="rId9"/>
    <p:sldId id="285" r:id="rId10"/>
    <p:sldId id="287" r:id="rId11"/>
    <p:sldId id="286" r:id="rId12"/>
    <p:sldId id="297" r:id="rId13"/>
    <p:sldId id="290" r:id="rId14"/>
    <p:sldId id="289" r:id="rId15"/>
    <p:sldId id="298" r:id="rId16"/>
    <p:sldId id="272" r:id="rId17"/>
    <p:sldId id="291" r:id="rId18"/>
    <p:sldId id="281" r:id="rId19"/>
    <p:sldId id="292" r:id="rId20"/>
    <p:sldId id="293" r:id="rId21"/>
    <p:sldId id="294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82" autoAdjust="0"/>
  </p:normalViewPr>
  <p:slideViewPr>
    <p:cSldViewPr snapToGrid="0">
      <p:cViewPr varScale="1">
        <p:scale>
          <a:sx n="60" d="100"/>
          <a:sy n="6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1A288-FD2B-4182-B681-7C557C0B4253}" type="datetimeFigureOut">
              <a:rPr lang="fr-CA" smtClean="0"/>
              <a:t>2025-02-04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E6F54-0E4A-466F-985D-6140356B143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972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E6F54-0E4A-466F-985D-6140356B1439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922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EBD3C-44CE-BA59-2426-1109195EC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A8CAD2-145A-2492-FA18-B94C537BE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58EA898-A87A-365A-5049-680F08D33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F4BBB5-791E-B43E-A72D-BD687B73E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E6F54-0E4A-466F-985D-6140356B1439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949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B8ACF-8BF9-E4E0-82B8-6760B11FA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E6EDBE-DCDB-DB40-2C9F-8B8DACE29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FDF3BF-7B71-0882-CB2F-1D88998E4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379467-A2EE-34C6-76FB-2A50AB3DB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E6F54-0E4A-466F-985D-6140356B1439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971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66A21-1603-4AB4-09DD-953EB324C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2F6D216-CFA9-F416-5C8E-5F141F244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F2891E-F8EE-AE51-61AA-FC6AFD3C7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35A95B-B6B2-CF72-5F4F-1026C19A2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E6F54-0E4A-466F-985D-6140356B1439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983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6D509-3CE0-B9DA-6C4C-C7F78B47A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C62615-1555-1D83-7906-048D7739A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1B252C-96C1-B1DD-8F06-094B9BA25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1E0792-4276-F5CC-5C4B-D121CDD19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E6F54-0E4A-466F-985D-6140356B1439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245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4B8C29-B384-41B7-99B9-20143303993C}" type="datetime1">
              <a:rPr lang="fr-CA" smtClean="0"/>
              <a:t>2025-02-04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057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4FBC-04F6-403E-85DF-132EF109EA3A}" type="datetime1">
              <a:rPr lang="fr-CA" smtClean="0"/>
              <a:t>2025-02-04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8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F5649B-DC61-49C8-943D-25590D51A19C}" type="datetime1">
              <a:rPr lang="fr-CA" smtClean="0"/>
              <a:t>2025-02-04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084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7E22-C0DF-44D3-8701-D7F6002790E3}" type="datetime1">
              <a:rPr lang="fr-CA" smtClean="0"/>
              <a:t>2025-02-04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030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5952DB-B7BB-40DF-B4DB-BC80E70BCC3C}" type="datetime1">
              <a:rPr lang="fr-CA" smtClean="0"/>
              <a:t>2025-02-04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786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BF6D-ABE5-4BD5-AC82-E350FE38862A}" type="datetime1">
              <a:rPr lang="fr-CA" smtClean="0"/>
              <a:t>2025-02-04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376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966B-88A0-465C-8648-F8400720A91C}" type="datetime1">
              <a:rPr lang="fr-CA" smtClean="0"/>
              <a:t>2025-02-04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688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27F-7A9E-4B98-99EE-A66E31BBC7DD}" type="datetime1">
              <a:rPr lang="fr-CA" smtClean="0"/>
              <a:t>2025-02-04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464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9F3A-F171-45B5-A112-2DD23613AED0}" type="datetime1">
              <a:rPr lang="fr-CA" smtClean="0"/>
              <a:t>2025-02-04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678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17155B-86E9-4DAE-9EF2-EA922CFCFD8F}" type="datetime1">
              <a:rPr lang="fr-CA" smtClean="0"/>
              <a:t>2025-02-04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980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B786-3252-4785-B8DC-88FE52D01AEF}" type="datetime1">
              <a:rPr lang="fr-CA" smtClean="0"/>
              <a:t>2025-02-04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40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5CAB27-0265-4AF5-B177-89451F87F59C}" type="datetime1">
              <a:rPr lang="fr-CA" smtClean="0"/>
              <a:t>2025-02-04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CF9692-3557-4984-BEB3-57DE66B131AE}" type="slidenum">
              <a:rPr lang="fr-CA" smtClean="0"/>
              <a:t>‹#›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196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A096-83EE-DD2D-90C3-CA668942A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145253"/>
          </a:xfrm>
        </p:spPr>
        <p:txBody>
          <a:bodyPr/>
          <a:lstStyle/>
          <a:p>
            <a:r>
              <a:rPr lang="fr-CA" dirty="0"/>
              <a:t>Rencontre 4 février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860DB-363E-C02A-0DCE-F173C5F6F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6"/>
            <a:ext cx="10993546" cy="392134"/>
          </a:xfrm>
        </p:spPr>
        <p:txBody>
          <a:bodyPr>
            <a:normAutofit fontScale="85000" lnSpcReduction="20000"/>
          </a:bodyPr>
          <a:lstStyle/>
          <a:p>
            <a:r>
              <a:rPr lang="fr-CA" sz="2800" dirty="0"/>
              <a:t>Xavier Lebeuf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3CD4B4-7F6B-BD23-1EF0-969DD4D6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88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B7551-7D07-48C4-C439-FDEFD7E12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C332-6B2A-9B70-ADB2-B56CEE0A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Tests numériques des deux dernières semaines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599F-3F6E-301F-630A-436F7C19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/>
          <a:p>
            <a:r>
              <a:rPr lang="fr-CA" sz="2800" dirty="0"/>
              <a:t>Avant de tester avec/sans modèles, j’ai tenté de répliquer solidement le comportement à étudier pour avoir une base comparative</a:t>
            </a:r>
          </a:p>
          <a:p>
            <a:r>
              <a:rPr lang="fr-CA" sz="2800" dirty="0"/>
              <a:t>Se concentrer sur la BE en premier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A3A786-EB9E-628D-FFF9-23A2FF07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255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0ECCD-C3E8-CA68-E871-BB23A3697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B26F-E986-FB80-4972-F5BD5DA6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20 graines, EB, 1 heure</a:t>
            </a:r>
            <a:br>
              <a:rPr lang="fr-CA" dirty="0"/>
            </a:br>
            <a:r>
              <a:rPr lang="fr-CA" sz="1800" dirty="0"/>
              <a:t>Refaits car j’ai trouvé un bug</a:t>
            </a:r>
            <a:br>
              <a:rPr lang="fr-CA" sz="1800" dirty="0"/>
            </a:br>
            <a:r>
              <a:rPr lang="fr-CA" sz="1800" dirty="0"/>
              <a:t>résultats similaires avec un différent point de départ</a:t>
            </a:r>
            <a:endParaRPr lang="fr-CA" sz="2800" dirty="0"/>
          </a:p>
        </p:txBody>
      </p:sp>
      <p:pic>
        <p:nvPicPr>
          <p:cNvPr id="5" name="Image 4" descr="Une image contenant texte, capture d’écran, Tracé, nombre&#10;&#10;Description générée automatiquement">
            <a:extLst>
              <a:ext uri="{FF2B5EF4-FFF2-40B4-BE49-F238E27FC236}">
                <a16:creationId xmlns:a16="http://schemas.microsoft.com/office/drawing/2014/main" id="{245921A3-04A9-905A-4A7A-7FB94AC0D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31" y="2134633"/>
            <a:ext cx="3601064" cy="2400709"/>
          </a:xfrm>
          <a:prstGeom prst="rect">
            <a:avLst/>
          </a:prstGeom>
        </p:spPr>
      </p:pic>
      <p:pic>
        <p:nvPicPr>
          <p:cNvPr id="8" name="Image 7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DC70D69D-5ED7-C0C7-F457-D2C8322C4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14" y="4457290"/>
            <a:ext cx="3601065" cy="2400710"/>
          </a:xfrm>
          <a:prstGeom prst="rect">
            <a:avLst/>
          </a:prstGeom>
        </p:spPr>
      </p:pic>
      <p:pic>
        <p:nvPicPr>
          <p:cNvPr id="11" name="Image 10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EAEC0AC1-F6CF-FCAD-A316-93CAA920A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00" y="2174583"/>
            <a:ext cx="3290120" cy="2193413"/>
          </a:xfrm>
          <a:prstGeom prst="rect">
            <a:avLst/>
          </a:prstGeom>
        </p:spPr>
      </p:pic>
      <p:pic>
        <p:nvPicPr>
          <p:cNvPr id="13" name="Image 12" descr="Une image contenant texte, capture d’écran, Tracé, diagramme&#10;&#10;Description générée automatiquement">
            <a:extLst>
              <a:ext uri="{FF2B5EF4-FFF2-40B4-BE49-F238E27FC236}">
                <a16:creationId xmlns:a16="http://schemas.microsoft.com/office/drawing/2014/main" id="{F4071D60-46E6-F820-991A-C6E2AAC04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6" y="4664587"/>
            <a:ext cx="3290119" cy="2193413"/>
          </a:xfrm>
          <a:prstGeom prst="rect">
            <a:avLst/>
          </a:prstGeom>
        </p:spPr>
      </p:pic>
      <p:pic>
        <p:nvPicPr>
          <p:cNvPr id="17" name="Image 16" descr="Une image contenant texte, capture d’écran, Tracé, diagramme&#10;&#10;Description générée automatiquement">
            <a:extLst>
              <a:ext uri="{FF2B5EF4-FFF2-40B4-BE49-F238E27FC236}">
                <a16:creationId xmlns:a16="http://schemas.microsoft.com/office/drawing/2014/main" id="{C22C3680-2632-F680-3439-47BECFE2B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3" y="2228645"/>
            <a:ext cx="3601064" cy="2400709"/>
          </a:xfrm>
          <a:prstGeom prst="rect">
            <a:avLst/>
          </a:prstGeom>
        </p:spPr>
      </p:pic>
      <p:pic>
        <p:nvPicPr>
          <p:cNvPr id="19" name="Image 18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4FF7E2F0-01FB-23EA-2B87-BAFEAA14E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16" y="4535342"/>
            <a:ext cx="3486764" cy="232450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9D9B66-6353-5475-1C12-666767E740F5}"/>
              </a:ext>
            </a:extLst>
          </p:cNvPr>
          <p:cNvSpPr txBox="1"/>
          <p:nvPr/>
        </p:nvSpPr>
        <p:spPr>
          <a:xfrm>
            <a:off x="5330169" y="1805251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7C51AC-F473-8DAF-4E1A-C2996A1966DA}"/>
              </a:ext>
            </a:extLst>
          </p:cNvPr>
          <p:cNvSpPr txBox="1"/>
          <p:nvPr/>
        </p:nvSpPr>
        <p:spPr>
          <a:xfrm>
            <a:off x="1421846" y="1831075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E43CE1-C0EA-B2B3-3931-360F7785C96B}"/>
              </a:ext>
            </a:extLst>
          </p:cNvPr>
          <p:cNvSpPr txBox="1"/>
          <p:nvPr/>
        </p:nvSpPr>
        <p:spPr>
          <a:xfrm>
            <a:off x="9201185" y="1838549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0.1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38F4275B-BBA8-C2ED-2BB1-FDD58E3D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652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8FD7-3175-EAB5-0521-2F9A8ABF0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DBE1-0511-441F-37AE-B0CE7390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20 graines, EB, 1 heure</a:t>
            </a:r>
            <a:br>
              <a:rPr lang="fr-CA" dirty="0"/>
            </a:br>
            <a:r>
              <a:rPr lang="fr-CA" sz="1800" dirty="0"/>
              <a:t>Refaits car j’ai trouvé un bug</a:t>
            </a:r>
            <a:br>
              <a:rPr lang="fr-CA" sz="1800" dirty="0"/>
            </a:br>
            <a:r>
              <a:rPr lang="fr-CA" sz="1800" dirty="0"/>
              <a:t>résultats similaires avec un différent point de départ</a:t>
            </a:r>
            <a:endParaRPr lang="fr-CA" sz="2800" dirty="0"/>
          </a:p>
        </p:txBody>
      </p:sp>
      <p:pic>
        <p:nvPicPr>
          <p:cNvPr id="5" name="Image 4" descr="Une image contenant texte, capture d’écran, Tracé, nombre&#10;&#10;Description générée automatiquement">
            <a:extLst>
              <a:ext uri="{FF2B5EF4-FFF2-40B4-BE49-F238E27FC236}">
                <a16:creationId xmlns:a16="http://schemas.microsoft.com/office/drawing/2014/main" id="{F78BEDE1-D94F-B789-E10F-F8E7E66E4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31" y="2134633"/>
            <a:ext cx="3601064" cy="2400709"/>
          </a:xfrm>
          <a:prstGeom prst="rect">
            <a:avLst/>
          </a:prstGeom>
        </p:spPr>
      </p:pic>
      <p:pic>
        <p:nvPicPr>
          <p:cNvPr id="8" name="Image 7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69E042CD-489F-B2D1-B016-AB1E7AB39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13" y="4683566"/>
            <a:ext cx="3253307" cy="2168871"/>
          </a:xfrm>
          <a:prstGeom prst="rect">
            <a:avLst/>
          </a:prstGeom>
        </p:spPr>
      </p:pic>
      <p:pic>
        <p:nvPicPr>
          <p:cNvPr id="11" name="Image 10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0CCB110B-349C-D5DC-CE68-5C63E84A3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00" y="2174583"/>
            <a:ext cx="3290120" cy="2193413"/>
          </a:xfrm>
          <a:prstGeom prst="rect">
            <a:avLst/>
          </a:prstGeom>
        </p:spPr>
      </p:pic>
      <p:pic>
        <p:nvPicPr>
          <p:cNvPr id="13" name="Image 12" descr="Une image contenant texte, capture d’écran, Tracé, diagramme&#10;&#10;Description générée automatiquement">
            <a:extLst>
              <a:ext uri="{FF2B5EF4-FFF2-40B4-BE49-F238E27FC236}">
                <a16:creationId xmlns:a16="http://schemas.microsoft.com/office/drawing/2014/main" id="{E61A27DF-F836-C365-E547-C6935E867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6" y="4664587"/>
            <a:ext cx="3290119" cy="2193413"/>
          </a:xfrm>
          <a:prstGeom prst="rect">
            <a:avLst/>
          </a:prstGeom>
        </p:spPr>
      </p:pic>
      <p:pic>
        <p:nvPicPr>
          <p:cNvPr id="17" name="Image 16" descr="Une image contenant texte, capture d’écran, Tracé, diagramme&#10;&#10;Description générée automatiquement">
            <a:extLst>
              <a:ext uri="{FF2B5EF4-FFF2-40B4-BE49-F238E27FC236}">
                <a16:creationId xmlns:a16="http://schemas.microsoft.com/office/drawing/2014/main" id="{4E171CCE-324D-FCEE-DDDE-FF0C23B58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3" y="2228645"/>
            <a:ext cx="3601064" cy="2400709"/>
          </a:xfrm>
          <a:prstGeom prst="rect">
            <a:avLst/>
          </a:prstGeom>
        </p:spPr>
      </p:pic>
      <p:pic>
        <p:nvPicPr>
          <p:cNvPr id="19" name="Image 18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0A0DC887-41E7-67A7-DB2E-A91D837AC4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16" y="4535342"/>
            <a:ext cx="3486764" cy="232450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5146C7D-1627-2576-36CC-E6237D135CF3}"/>
              </a:ext>
            </a:extLst>
          </p:cNvPr>
          <p:cNvSpPr txBox="1"/>
          <p:nvPr/>
        </p:nvSpPr>
        <p:spPr>
          <a:xfrm>
            <a:off x="5330169" y="1805251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3CDDD6-CB0D-6E1A-A845-E2F8CC10AAC8}"/>
              </a:ext>
            </a:extLst>
          </p:cNvPr>
          <p:cNvSpPr txBox="1"/>
          <p:nvPr/>
        </p:nvSpPr>
        <p:spPr>
          <a:xfrm>
            <a:off x="1421846" y="1831075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B0F117F-C7F5-AA32-878E-170EA40C6B2E}"/>
              </a:ext>
            </a:extLst>
          </p:cNvPr>
          <p:cNvSpPr txBox="1"/>
          <p:nvPr/>
        </p:nvSpPr>
        <p:spPr>
          <a:xfrm>
            <a:off x="9201185" y="1838549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0.1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933E2E6A-DE7C-1E00-0833-6D39831D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12</a:t>
            </a:fld>
            <a:endParaRPr lang="fr-CA"/>
          </a:p>
        </p:txBody>
      </p:sp>
      <p:pic>
        <p:nvPicPr>
          <p:cNvPr id="14" name="Picture 13" descr="A graph of a number of evaluations&#10;&#10;Description automatically generated">
            <a:extLst>
              <a:ext uri="{FF2B5EF4-FFF2-40B4-BE49-F238E27FC236}">
                <a16:creationId xmlns:a16="http://schemas.microsoft.com/office/drawing/2014/main" id="{11D8781F-B7E0-4A4B-DBB2-2D20B354B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11" y="2174581"/>
            <a:ext cx="3601062" cy="2400707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16" name="Picture 15" descr="A graph of a number of evaluations&#10;&#10;Description automatically generated">
            <a:extLst>
              <a:ext uri="{FF2B5EF4-FFF2-40B4-BE49-F238E27FC236}">
                <a16:creationId xmlns:a16="http://schemas.microsoft.com/office/drawing/2014/main" id="{9BA2EA9A-386D-D7E6-DC53-93696A9B43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5" y="2180519"/>
            <a:ext cx="3574174" cy="238278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20" name="Picture 19" descr="A graph of a number of evaluations&#10;&#10;Description automatically generated">
            <a:extLst>
              <a:ext uri="{FF2B5EF4-FFF2-40B4-BE49-F238E27FC236}">
                <a16:creationId xmlns:a16="http://schemas.microsoft.com/office/drawing/2014/main" id="{99DD25FD-935A-C2CF-D1B3-727B64F74F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30" y="2134633"/>
            <a:ext cx="3601063" cy="2400708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3929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E68B5-86F7-A0F4-3C3F-0E6F1EE2A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479A-1AEE-2A77-6664-A81ADD3D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EB, 14 heures</a:t>
            </a:r>
            <a:br>
              <a:rPr lang="fr-CA" dirty="0"/>
            </a:br>
            <a:r>
              <a:rPr lang="fr-CA" sz="1600" dirty="0"/>
              <a:t>Peut être que le comportement sera observé sur le long terme?</a:t>
            </a:r>
            <a:endParaRPr lang="fr-CA" sz="28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5010EE2-8D78-5841-39D7-0057A0362BC9}"/>
              </a:ext>
            </a:extLst>
          </p:cNvPr>
          <p:cNvSpPr txBox="1"/>
          <p:nvPr/>
        </p:nvSpPr>
        <p:spPr>
          <a:xfrm>
            <a:off x="787090" y="237184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Graine 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E2F6376-9F16-26CE-2B7E-52150D04F0F3}"/>
              </a:ext>
            </a:extLst>
          </p:cNvPr>
          <p:cNvSpPr txBox="1"/>
          <p:nvPr/>
        </p:nvSpPr>
        <p:spPr>
          <a:xfrm>
            <a:off x="6096000" y="237184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Graine 1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B581331-73C8-F106-FF84-EE6CDE03A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138" y="4277684"/>
            <a:ext cx="3429000" cy="2286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46F5D4C-BD66-4D21-6E27-6D4D42F7A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9133" y="4277684"/>
            <a:ext cx="3429000" cy="22860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79BB0610-4565-EBE4-652D-51A137BDC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2687" y="1853820"/>
            <a:ext cx="3429000" cy="2286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3446013F-0528-5FB1-9C16-84B960B18B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9133" y="1853820"/>
            <a:ext cx="3429000" cy="2286000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D17680D1-9BAA-4165-0C1C-3FF19C3A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00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DAAA1-6192-49B0-4EBD-D0855B8E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449B-0C67-3001-69FB-78AB99A6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20 graines, PB, 1 heure</a:t>
            </a:r>
            <a:br>
              <a:rPr lang="fr-CA" dirty="0"/>
            </a:br>
            <a:r>
              <a:rPr lang="fr-CA" sz="1800" dirty="0"/>
              <a:t>Même avec la BP, je ne retrouve pas le comportement des résultats de la maitrise</a:t>
            </a:r>
            <a:br>
              <a:rPr lang="fr-CA" sz="1800" dirty="0"/>
            </a:br>
            <a:r>
              <a:rPr lang="fr-CA" sz="1800" dirty="0"/>
              <a:t>Raison: nomad3 vs nomad4?</a:t>
            </a:r>
            <a:endParaRPr lang="fr-CA" sz="2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64EC63D-CA03-2E81-B059-728F4615634D}"/>
              </a:ext>
            </a:extLst>
          </p:cNvPr>
          <p:cNvSpPr txBox="1"/>
          <p:nvPr/>
        </p:nvSpPr>
        <p:spPr>
          <a:xfrm>
            <a:off x="5330169" y="1805251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E0097D9-F313-B8DB-AD5A-BC5DF20198ED}"/>
              </a:ext>
            </a:extLst>
          </p:cNvPr>
          <p:cNvSpPr txBox="1"/>
          <p:nvPr/>
        </p:nvSpPr>
        <p:spPr>
          <a:xfrm>
            <a:off x="1421846" y="1831075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DA322BF-40BE-900E-0EF2-BF8332038C75}"/>
              </a:ext>
            </a:extLst>
          </p:cNvPr>
          <p:cNvSpPr txBox="1"/>
          <p:nvPr/>
        </p:nvSpPr>
        <p:spPr>
          <a:xfrm>
            <a:off x="9201185" y="1838549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0.1</a:t>
            </a:r>
          </a:p>
        </p:txBody>
      </p:sp>
      <p:pic>
        <p:nvPicPr>
          <p:cNvPr id="4" name="Image 3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639ED467-0A1A-1AD3-5B24-77FFB189B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56" y="4355387"/>
            <a:ext cx="3753919" cy="2502613"/>
          </a:xfrm>
          <a:prstGeom prst="rect">
            <a:avLst/>
          </a:prstGeom>
        </p:spPr>
      </p:pic>
      <p:pic>
        <p:nvPicPr>
          <p:cNvPr id="7" name="Image 6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9CC62326-3EFD-CDAF-DB8E-DADCECF1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22" y="2094609"/>
            <a:ext cx="3391168" cy="2260778"/>
          </a:xfrm>
          <a:prstGeom prst="rect">
            <a:avLst/>
          </a:prstGeom>
        </p:spPr>
      </p:pic>
      <p:pic>
        <p:nvPicPr>
          <p:cNvPr id="10" name="Image 9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0A4B9566-8585-AC61-ACA4-799228E36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38" y="4481474"/>
            <a:ext cx="3502504" cy="2335003"/>
          </a:xfrm>
          <a:prstGeom prst="rect">
            <a:avLst/>
          </a:prstGeom>
        </p:spPr>
      </p:pic>
      <p:pic>
        <p:nvPicPr>
          <p:cNvPr id="14" name="Image 13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22AF32D4-7790-C888-A5FC-C9D6AA2A5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56" y="2179244"/>
            <a:ext cx="3391169" cy="2260779"/>
          </a:xfrm>
          <a:prstGeom prst="rect">
            <a:avLst/>
          </a:prstGeom>
        </p:spPr>
      </p:pic>
      <p:pic>
        <p:nvPicPr>
          <p:cNvPr id="16" name="Image 15" descr="Une image contenant texte, diagramme, capture d’écran, Tracé&#10;&#10;Description générée automatiquement">
            <a:extLst>
              <a:ext uri="{FF2B5EF4-FFF2-40B4-BE49-F238E27FC236}">
                <a16:creationId xmlns:a16="http://schemas.microsoft.com/office/drawing/2014/main" id="{D69CA82E-43DB-CFA2-A325-E21182EAA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3" y="4591709"/>
            <a:ext cx="3324504" cy="2216336"/>
          </a:xfrm>
          <a:prstGeom prst="rect">
            <a:avLst/>
          </a:prstGeom>
        </p:spPr>
      </p:pic>
      <p:pic>
        <p:nvPicPr>
          <p:cNvPr id="20" name="Image 19" descr="Une image contenant texte, capture d’écran, Tracé, nombre&#10;&#10;Description générée automatiquement">
            <a:extLst>
              <a:ext uri="{FF2B5EF4-FFF2-40B4-BE49-F238E27FC236}">
                <a16:creationId xmlns:a16="http://schemas.microsoft.com/office/drawing/2014/main" id="{CBEA7263-3F1E-7A1E-4A80-C5518CC0C8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3" y="2182156"/>
            <a:ext cx="3498136" cy="2332091"/>
          </a:xfrm>
          <a:prstGeom prst="rect">
            <a:avLst/>
          </a:pr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9F0A1E0F-1DA2-66A4-9C5E-CA0DE774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40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85AC-D823-FB44-7250-D6FBC5AC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FA4D-EE7C-5FAF-1F71-E2688F98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20 graines, PB, 1 heure</a:t>
            </a:r>
            <a:br>
              <a:rPr lang="fr-CA" dirty="0"/>
            </a:br>
            <a:r>
              <a:rPr lang="fr-CA" sz="1800" dirty="0"/>
              <a:t>Même avec la BP, je ne retrouve pas le comportement des résultats de la maitrise</a:t>
            </a:r>
            <a:br>
              <a:rPr lang="fr-CA" sz="1800" dirty="0"/>
            </a:br>
            <a:r>
              <a:rPr lang="fr-CA" sz="1800" dirty="0"/>
              <a:t>Raison: nomad3 vs nomad4?</a:t>
            </a:r>
            <a:endParaRPr lang="fr-CA" sz="2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7BE93FB-FD14-CEA9-EF92-41B374F8413E}"/>
              </a:ext>
            </a:extLst>
          </p:cNvPr>
          <p:cNvSpPr txBox="1"/>
          <p:nvPr/>
        </p:nvSpPr>
        <p:spPr>
          <a:xfrm>
            <a:off x="5330169" y="1805251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BD63DEE-4CC3-6CE0-756F-21CAAB719973}"/>
              </a:ext>
            </a:extLst>
          </p:cNvPr>
          <p:cNvSpPr txBox="1"/>
          <p:nvPr/>
        </p:nvSpPr>
        <p:spPr>
          <a:xfrm>
            <a:off x="1421846" y="1831075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F721F81-3E88-6A8B-4630-894A7F0554DA}"/>
              </a:ext>
            </a:extLst>
          </p:cNvPr>
          <p:cNvSpPr txBox="1"/>
          <p:nvPr/>
        </p:nvSpPr>
        <p:spPr>
          <a:xfrm>
            <a:off x="9201185" y="1838549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0.1</a:t>
            </a:r>
          </a:p>
        </p:txBody>
      </p:sp>
      <p:pic>
        <p:nvPicPr>
          <p:cNvPr id="4" name="Image 3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E078E6B9-89D4-7A40-2EC7-9996BA0BD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51" y="4616537"/>
            <a:ext cx="3324504" cy="2216337"/>
          </a:xfrm>
          <a:prstGeom prst="rect">
            <a:avLst/>
          </a:prstGeom>
        </p:spPr>
      </p:pic>
      <p:pic>
        <p:nvPicPr>
          <p:cNvPr id="7" name="Image 6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AC695235-88A2-2591-D5A5-A830F762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22" y="2094609"/>
            <a:ext cx="3391168" cy="2260778"/>
          </a:xfrm>
          <a:prstGeom prst="rect">
            <a:avLst/>
          </a:prstGeom>
        </p:spPr>
      </p:pic>
      <p:pic>
        <p:nvPicPr>
          <p:cNvPr id="10" name="Image 9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DEB7F299-47E7-B0A0-EDE3-350A0C4B6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80" y="4591709"/>
            <a:ext cx="3324504" cy="2216336"/>
          </a:xfrm>
          <a:prstGeom prst="rect">
            <a:avLst/>
          </a:prstGeom>
        </p:spPr>
      </p:pic>
      <p:pic>
        <p:nvPicPr>
          <p:cNvPr id="14" name="Image 13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E0F17D49-7D32-B51B-4BD5-653D0F45F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56" y="2179244"/>
            <a:ext cx="3391169" cy="2260779"/>
          </a:xfrm>
          <a:prstGeom prst="rect">
            <a:avLst/>
          </a:prstGeom>
        </p:spPr>
      </p:pic>
      <p:pic>
        <p:nvPicPr>
          <p:cNvPr id="16" name="Image 15" descr="Une image contenant texte, diagramme, capture d’écran, Tracé&#10;&#10;Description générée automatiquement">
            <a:extLst>
              <a:ext uri="{FF2B5EF4-FFF2-40B4-BE49-F238E27FC236}">
                <a16:creationId xmlns:a16="http://schemas.microsoft.com/office/drawing/2014/main" id="{526F6A0F-0BCA-5EAD-62E4-9A7421CD9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3" y="4591709"/>
            <a:ext cx="3324504" cy="2216336"/>
          </a:xfrm>
          <a:prstGeom prst="rect">
            <a:avLst/>
          </a:prstGeom>
        </p:spPr>
      </p:pic>
      <p:pic>
        <p:nvPicPr>
          <p:cNvPr id="20" name="Image 19" descr="Une image contenant texte, capture d’écran, Tracé, nombre&#10;&#10;Description générée automatiquement">
            <a:extLst>
              <a:ext uri="{FF2B5EF4-FFF2-40B4-BE49-F238E27FC236}">
                <a16:creationId xmlns:a16="http://schemas.microsoft.com/office/drawing/2014/main" id="{13DA3BD1-614B-B47B-B85C-3C2B9D39E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3" y="2182156"/>
            <a:ext cx="3498136" cy="2332091"/>
          </a:xfrm>
          <a:prstGeom prst="rect">
            <a:avLst/>
          </a:pr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2376D2B2-0963-B9DD-7BCD-939D98BD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15</a:t>
            </a:fld>
            <a:endParaRPr lang="fr-CA"/>
          </a:p>
        </p:txBody>
      </p:sp>
      <p:pic>
        <p:nvPicPr>
          <p:cNvPr id="13" name="Picture 12" descr="A graph of a number of evaluations&#10;&#10;Description automatically generated">
            <a:extLst>
              <a:ext uri="{FF2B5EF4-FFF2-40B4-BE49-F238E27FC236}">
                <a16:creationId xmlns:a16="http://schemas.microsoft.com/office/drawing/2014/main" id="{E2CB1524-2A9D-C6EA-1884-D2A0B7079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08" y="2094609"/>
            <a:ext cx="3629456" cy="24196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 descr="A graph of a number of evaluations&#10;&#10;Description automatically generated">
            <a:extLst>
              <a:ext uri="{FF2B5EF4-FFF2-40B4-BE49-F238E27FC236}">
                <a16:creationId xmlns:a16="http://schemas.microsoft.com/office/drawing/2014/main" id="{288ACC7E-AC44-383E-8A58-FF678D8443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28" y="2149376"/>
            <a:ext cx="3595336" cy="23968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 descr="A graph of a number of evaluations&#10;&#10;Description automatically generated">
            <a:extLst>
              <a:ext uri="{FF2B5EF4-FFF2-40B4-BE49-F238E27FC236}">
                <a16:creationId xmlns:a16="http://schemas.microsoft.com/office/drawing/2014/main" id="{B33C8952-644E-18AD-9930-21BD2D6F6D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4" y="2182155"/>
            <a:ext cx="3498137" cy="233209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8175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F840D-F222-D7CF-7B12-B6344624F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0FA2-F032-2629-2695-49E6642F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3507"/>
          </a:xfrm>
        </p:spPr>
        <p:txBody>
          <a:bodyPr>
            <a:normAutofit/>
          </a:bodyPr>
          <a:lstStyle/>
          <a:p>
            <a:r>
              <a:rPr lang="fr-CA" sz="28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2CEA6-EE58-4F74-0451-4979F5DE5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748589"/>
            <a:ext cx="11559113" cy="4583385"/>
          </a:xfrm>
        </p:spPr>
        <p:txBody>
          <a:bodyPr>
            <a:normAutofit/>
          </a:bodyPr>
          <a:lstStyle/>
          <a:p>
            <a:r>
              <a:rPr lang="fr-CA" sz="2800" dirty="0"/>
              <a:t>Je n’ai pas réussi à reproduire le comportement à étudier</a:t>
            </a:r>
          </a:p>
          <a:p>
            <a:r>
              <a:rPr lang="fr-CA" sz="2800" dirty="0"/>
              <a:t>Raison possible: </a:t>
            </a:r>
            <a:r>
              <a:rPr lang="fr-CA" sz="2800" dirty="0" err="1"/>
              <a:t>nomad</a:t>
            </a:r>
            <a:r>
              <a:rPr lang="fr-CA" sz="2800" dirty="0"/>
              <a:t> 4 vs </a:t>
            </a:r>
            <a:r>
              <a:rPr lang="fr-CA" sz="2800" dirty="0" err="1"/>
              <a:t>nomad</a:t>
            </a:r>
            <a:r>
              <a:rPr lang="fr-CA" sz="2800" dirty="0"/>
              <a:t> 3. Est-ce que ça vaut la peine d’investiguer?</a:t>
            </a:r>
          </a:p>
          <a:p>
            <a:r>
              <a:rPr lang="fr-CA" sz="2800" dirty="0"/>
              <a:t>La situation me met serré un peu dans mon diagramme de Gantt</a:t>
            </a:r>
          </a:p>
          <a:p>
            <a:r>
              <a:rPr lang="fr-CA" sz="2800" dirty="0"/>
              <a:t>Si j’arrête cette recherche là, je n’ai pas complètement perdu tout mon temps de puis le retour des fêtes (outils de visualisation, tests contre lesquels se comparer, etc.)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70D38C-2D93-1F2E-A020-881469E8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019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B589E-7E2B-F16C-F62E-083BDA2E3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A6AC-97DE-60FA-2F89-9E6C8D88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Ordre du jour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5ADA3-C126-F1AB-79C0-987C6F97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Rappel sur la dernière rencontre</a:t>
            </a:r>
          </a:p>
          <a:p>
            <a:r>
              <a:rPr lang="fr-CA" sz="2800" dirty="0"/>
              <a:t>Tests numériques des deux dernières semaines</a:t>
            </a:r>
          </a:p>
          <a:p>
            <a:r>
              <a:rPr lang="fr-CA" sz="2800" b="1" dirty="0"/>
              <a:t>Prochain article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220B9F-B14B-8407-3223-A170BEE3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607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B713B-49F0-354B-2EF2-62FE43A26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B6DFE-55BD-ABBC-FB05-431F39E3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3507"/>
          </a:xfrm>
        </p:spPr>
        <p:txBody>
          <a:bodyPr>
            <a:normAutofit/>
          </a:bodyPr>
          <a:lstStyle/>
          <a:p>
            <a:r>
              <a:rPr lang="fr-CA" sz="2800" dirty="0"/>
              <a:t>Améliorations théoriques et algorithmiques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EF10BA-C6D4-6932-8D90-B01A31E9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8" y="1774391"/>
            <a:ext cx="11481900" cy="678712"/>
          </a:xfrm>
        </p:spPr>
        <p:txBody>
          <a:bodyPr>
            <a:normAutofit/>
          </a:bodyPr>
          <a:lstStyle/>
          <a:p>
            <a:r>
              <a:rPr lang="fr-CA" sz="2800" dirty="0"/>
              <a:t>En me remettant les mains dans le papier, j’ai remarqué un détail </a:t>
            </a:r>
            <a:endParaRPr lang="fr-CA" sz="28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B05C37-827E-11B6-E381-A71728E4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47" y="3178584"/>
            <a:ext cx="4733925" cy="2000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C241F8-732F-9C0A-D534-12CBC5266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57"/>
          <a:stretch/>
        </p:blipFill>
        <p:spPr>
          <a:xfrm>
            <a:off x="6096000" y="5299587"/>
            <a:ext cx="5781675" cy="1303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6E444D-14EB-BB66-63F0-0D5CAB20F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30" y="3178584"/>
            <a:ext cx="4733925" cy="2000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B2AC98-4A21-BDA7-790D-D8F57C4E2F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57"/>
          <a:stretch/>
        </p:blipFill>
        <p:spPr>
          <a:xfrm>
            <a:off x="88183" y="5299587"/>
            <a:ext cx="5781675" cy="1303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AABE3A4-BD0D-B7FA-D8A4-494FB857D26B}"/>
              </a:ext>
            </a:extLst>
          </p:cNvPr>
          <p:cNvSpPr txBox="1"/>
          <p:nvPr/>
        </p:nvSpPr>
        <p:spPr>
          <a:xfrm>
            <a:off x="2272161" y="266964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Comment c’est: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BE9FD1-D1D4-3E37-5CF1-06F00F8E97A0}"/>
              </a:ext>
            </a:extLst>
          </p:cNvPr>
          <p:cNvSpPr txBox="1"/>
          <p:nvPr/>
        </p:nvSpPr>
        <p:spPr>
          <a:xfrm>
            <a:off x="7872094" y="2688499"/>
            <a:ext cx="278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Comment ça aurait pu être: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BBCD8-B5F8-D9A8-D04F-4440E20B8225}"/>
              </a:ext>
            </a:extLst>
          </p:cNvPr>
          <p:cNvSpPr/>
          <p:nvPr/>
        </p:nvSpPr>
        <p:spPr>
          <a:xfrm>
            <a:off x="1702066" y="5365916"/>
            <a:ext cx="616644" cy="37434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88D06-5D43-B26B-6927-402ADFB3812C}"/>
              </a:ext>
            </a:extLst>
          </p:cNvPr>
          <p:cNvSpPr/>
          <p:nvPr/>
        </p:nvSpPr>
        <p:spPr>
          <a:xfrm>
            <a:off x="2802369" y="3241827"/>
            <a:ext cx="806069" cy="374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0D42B17-BBAA-521B-2DAF-A2856B198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55" y="3315510"/>
            <a:ext cx="685896" cy="304843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535D5E-6041-F4FD-17C4-2061F9BA0140}"/>
              </a:ext>
            </a:extLst>
          </p:cNvPr>
          <p:cNvSpPr/>
          <p:nvPr/>
        </p:nvSpPr>
        <p:spPr>
          <a:xfrm>
            <a:off x="8712900" y="3280758"/>
            <a:ext cx="873551" cy="3743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BD990-9A28-17B2-4260-1BD0943577F3}"/>
              </a:ext>
            </a:extLst>
          </p:cNvPr>
          <p:cNvSpPr/>
          <p:nvPr/>
        </p:nvSpPr>
        <p:spPr>
          <a:xfrm>
            <a:off x="7616604" y="5365916"/>
            <a:ext cx="730984" cy="3743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5C2024CD-FEB2-E0F8-98B8-AFFD94A3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684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5A808-D2AD-6F23-A101-5519805C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2F4A-4DB4-3B2A-7A22-F43FF440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3507"/>
          </a:xfrm>
        </p:spPr>
        <p:txBody>
          <a:bodyPr>
            <a:normAutofit/>
          </a:bodyPr>
          <a:lstStyle/>
          <a:p>
            <a:r>
              <a:rPr lang="fr-CA" sz="2800" dirty="0"/>
              <a:t>Améliorations théoriques et algorithmiques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AE95CE4-0BDE-4C4A-7952-3823F9DF86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908" y="1774390"/>
                <a:ext cx="11974602" cy="4252784"/>
              </a:xfrm>
            </p:spPr>
            <p:txBody>
              <a:bodyPr>
                <a:normAutofit/>
              </a:bodyPr>
              <a:lstStyle/>
              <a:p>
                <a:r>
                  <a:rPr lang="fr-CA" sz="2000" dirty="0"/>
                  <a:t>Dans ma proposition de recherche: à prouver que les contraintes à priori peuvent être retirées sans problème</a:t>
                </a:r>
              </a:p>
              <a:p>
                <a:r>
                  <a:rPr lang="fr-CA" sz="2000" dirty="0"/>
                  <a:t>J’ai aussi trouvé une omission dans la réintroduction des contraintes à priori</a:t>
                </a:r>
              </a:p>
              <a:p>
                <a:r>
                  <a:rPr lang="fr-CA" sz="2000" dirty="0"/>
                  <a:t>D’abord: nouvelle notation pour formaliser le processus:</a:t>
                </a:r>
              </a:p>
              <a:p>
                <a:endParaRPr lang="fr-CA" sz="2000" dirty="0"/>
              </a:p>
              <a:p>
                <a:endParaRPr lang="fr-CA" sz="2000" dirty="0"/>
              </a:p>
              <a:p>
                <a:endParaRPr lang="fr-CA" sz="2000" dirty="0"/>
              </a:p>
              <a:p>
                <a:endParaRPr lang="fr-CA" sz="2000" dirty="0"/>
              </a:p>
              <a:p>
                <a:r>
                  <a:rPr lang="fr-CA" sz="2000" dirty="0"/>
                  <a:t>Donc je veux trouver des ensembles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fr-CA" sz="20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fr-CA" sz="2000" dirty="0"/>
                  <a:t> les plus petits possibles tels que une solution obtenue en résolvant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000" dirty="0"/>
                  <a:t> et en réintroduisant les rangées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fr-CA" sz="2000" dirty="0"/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fr-CA" sz="2000" dirty="0"/>
                  <a:t> appartient à l’</a:t>
                </a:r>
                <a:r>
                  <a:rPr lang="fr-CA" sz="2000" dirty="0" err="1"/>
                  <a:t>argmin</a:t>
                </a:r>
                <a:r>
                  <a:rPr lang="fr-CA" sz="2000" dirty="0"/>
                  <a:t> de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AE95CE4-0BDE-4C4A-7952-3823F9DF8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908" y="1774390"/>
                <a:ext cx="11974602" cy="4252784"/>
              </a:xfrm>
              <a:blipFill>
                <a:blip r:embed="rId3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92571D3B-16F3-A66F-BB81-8E7921455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187" y="3429000"/>
            <a:ext cx="6143625" cy="1590675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8B0CFF-923A-55D6-5597-69572386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750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5FFC-4A4A-51F3-A761-399EA6F2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Ordre du jour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02F42-2702-AF9D-AF13-636FB2913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Rappel sur la dernière rencontre</a:t>
            </a:r>
          </a:p>
          <a:p>
            <a:r>
              <a:rPr lang="fr-CA" sz="2800" dirty="0"/>
              <a:t>Tests numériques des deux dernières semaines</a:t>
            </a:r>
          </a:p>
          <a:p>
            <a:r>
              <a:rPr lang="fr-CA" sz="2800" dirty="0"/>
              <a:t>Prochain article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3C5144-175C-59CD-EEDB-9DB48C31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442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8DE04-8502-DC8E-7CD4-0D8D4973B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BA27-5E9C-94DB-6F8E-AB861C7A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3507"/>
          </a:xfrm>
        </p:spPr>
        <p:txBody>
          <a:bodyPr>
            <a:normAutofit/>
          </a:bodyPr>
          <a:lstStyle/>
          <a:p>
            <a:r>
              <a:rPr lang="fr-CA" sz="2800" dirty="0"/>
              <a:t>Améliorations théoriques et algorithmiques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4DCB85-8B19-13BC-AC47-ED5231A43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08" y="1555158"/>
            <a:ext cx="8480784" cy="4600686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671EAE-898C-4565-4D0E-A61B0D39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003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87E0-5130-2BD7-181C-9D09648D1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9971-E74B-C015-CD8E-7E5C83F2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3507"/>
          </a:xfrm>
        </p:spPr>
        <p:txBody>
          <a:bodyPr>
            <a:normAutofit/>
          </a:bodyPr>
          <a:lstStyle/>
          <a:p>
            <a:r>
              <a:rPr lang="fr-CA" sz="2800" dirty="0"/>
              <a:t>Améliorations théoriques et algorithmiques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39C3F3-E082-5EFF-452C-AC9FADA37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26" y="1395663"/>
            <a:ext cx="7315200" cy="545782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4F82AE-4266-EE5E-0F83-FB24DDBC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044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69A45-52F1-906D-15CD-B4D1D768C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9F1D-FC6F-69AA-AF7B-5B920906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3507"/>
          </a:xfrm>
        </p:spPr>
        <p:txBody>
          <a:bodyPr>
            <a:normAutofit/>
          </a:bodyPr>
          <a:lstStyle/>
          <a:p>
            <a:r>
              <a:rPr lang="fr-CA" sz="2800" dirty="0"/>
              <a:t>Améliorations théoriques et algorithmiques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53EC4AE-3AEA-0A1B-544F-78C03C11B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908" y="1774390"/>
                <a:ext cx="11481900" cy="2925429"/>
              </a:xfrm>
            </p:spPr>
            <p:txBody>
              <a:bodyPr>
                <a:normAutofit/>
              </a:bodyPr>
              <a:lstStyle/>
              <a:p>
                <a:endParaRPr lang="fr-FR" sz="2000" dirty="0"/>
              </a:p>
              <a:p>
                <a:r>
                  <a:rPr lang="fr-FR" sz="2000" dirty="0"/>
                  <a:t>Questionnements sur le prochain papier:</a:t>
                </a:r>
              </a:p>
              <a:p>
                <a:r>
                  <a:rPr lang="fr-FR" sz="2000" dirty="0"/>
                  <a:t>Toutes les petites preuves de ma proposition de recherche.  À quel point c'est publiable?</a:t>
                </a:r>
              </a:p>
              <a:p>
                <a:r>
                  <a:rPr lang="fr-FR" sz="2000" dirty="0"/>
                  <a:t>Comme il se basera énormément sur le précédent, à quel point on réitère la notation du précédent? Ou plutôt c’est au lecteur d’aller lire le premier papier?</a:t>
                </a:r>
              </a:p>
              <a:p>
                <a:r>
                  <a:rPr lang="fr-FR" sz="2000" dirty="0"/>
                  <a:t>Comment procéder pour la nouvelle notation? Par exemple, les ensembles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fr-FR" sz="2000" dirty="0"/>
                  <a:t> vont changer.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53EC4AE-3AEA-0A1B-544F-78C03C11B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908" y="1774390"/>
                <a:ext cx="11481900" cy="2925429"/>
              </a:xfrm>
              <a:blipFill>
                <a:blip r:embed="rId3"/>
                <a:stretch>
                  <a:fillRect l="-26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D07F54-18F0-4BF3-90A7-48410CA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086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6FF88-1489-4B92-BF84-A8F361DAB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40FB-5780-1753-1879-1D14A908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Ordre du jour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96E8-06DF-9D66-A2D2-814BD89C0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b="1" dirty="0"/>
              <a:t>Rappel sur la dernière rencontre</a:t>
            </a:r>
          </a:p>
          <a:p>
            <a:r>
              <a:rPr lang="fr-CA" sz="2800" dirty="0"/>
              <a:t>Tests numériques des deux dernières semaines</a:t>
            </a:r>
          </a:p>
          <a:p>
            <a:r>
              <a:rPr lang="fr-CA" sz="2800" dirty="0"/>
              <a:t>Prochain article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495D7E-2B46-B3FE-2BFC-2AEC0420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771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4760DE4-32ED-D942-7C24-953DCC275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4B36-DEC2-9FEF-4CA0-4914CFCC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Rappel sur la dernière rencontre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B0B52-DEE0-D3D6-C367-95F884AE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05" y="2087200"/>
            <a:ext cx="11029615" cy="3856400"/>
          </a:xfrm>
        </p:spPr>
        <p:txBody>
          <a:bodyPr>
            <a:normAutofit/>
          </a:bodyPr>
          <a:lstStyle/>
          <a:p>
            <a:r>
              <a:rPr lang="fr-CA" sz="2800" dirty="0"/>
              <a:t>Attentes:</a:t>
            </a:r>
          </a:p>
          <a:p>
            <a:pPr lvl="1"/>
            <a:r>
              <a:rPr lang="fr-CA" sz="2600" dirty="0"/>
              <a:t>Profils en fonction du nombre d’évaluations:  similaires</a:t>
            </a:r>
          </a:p>
          <a:p>
            <a:pPr lvl="1"/>
            <a:r>
              <a:rPr lang="fr-CA" sz="2600" dirty="0"/>
              <a:t>Profils en fonction du temps: Inter-DS est meilleur</a:t>
            </a:r>
          </a:p>
          <a:p>
            <a:r>
              <a:rPr lang="fr-CA" sz="2800" dirty="0"/>
              <a:t>Observations:</a:t>
            </a:r>
          </a:p>
          <a:p>
            <a:pPr lvl="1"/>
            <a:r>
              <a:rPr lang="fr-CA" sz="2800" dirty="0"/>
              <a:t>Profils en fonction du nombre d’évaluations: Inter-DS est meilleur</a:t>
            </a:r>
          </a:p>
          <a:p>
            <a:pPr lvl="1"/>
            <a:r>
              <a:rPr lang="fr-CA" sz="2800" dirty="0"/>
              <a:t>Profils en fonction du temps: Inter-DS est encore meilleur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05375A-626A-AACA-48B5-F9F4A096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481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69D00-F1EF-4EF1-A88D-C48D8399D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21E9-FC60-3CC7-A816-1DFB8A31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Rappel sur la dernière rencontre</a:t>
            </a:r>
            <a:br>
              <a:rPr lang="fr-CA" sz="2800" dirty="0"/>
            </a:br>
            <a:r>
              <a:rPr lang="fr-CA" sz="2000" dirty="0"/>
              <a:t>À partir de résultats dans l’article de maitrise:</a:t>
            </a:r>
            <a:endParaRPr lang="fr-CA" sz="2800" dirty="0"/>
          </a:p>
        </p:txBody>
      </p:sp>
      <p:pic>
        <p:nvPicPr>
          <p:cNvPr id="7" name="Image 6" descr="Une image contenant texte, capture d’écran, nombre, ligne&#10;&#10;Description générée automatiquement">
            <a:extLst>
              <a:ext uri="{FF2B5EF4-FFF2-40B4-BE49-F238E27FC236}">
                <a16:creationId xmlns:a16="http://schemas.microsoft.com/office/drawing/2014/main" id="{CCD432BA-908D-74A3-5EE5-90C5176EA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485" y="1990985"/>
            <a:ext cx="3431390" cy="2287594"/>
          </a:xfrm>
          <a:prstGeom prst="rect">
            <a:avLst/>
          </a:prstGeom>
        </p:spPr>
      </p:pic>
      <p:pic>
        <p:nvPicPr>
          <p:cNvPr id="9" name="Image 8" descr="Une image contenant texte, capture d’écran, nombre, diagramme&#10;&#10;Description générée automatiquement">
            <a:extLst>
              <a:ext uri="{FF2B5EF4-FFF2-40B4-BE49-F238E27FC236}">
                <a16:creationId xmlns:a16="http://schemas.microsoft.com/office/drawing/2014/main" id="{ABBB6890-EBC5-87E6-539D-33A6D128B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54" y="2026173"/>
            <a:ext cx="3378611" cy="2252407"/>
          </a:xfrm>
          <a:prstGeom prst="rect">
            <a:avLst/>
          </a:prstGeom>
        </p:spPr>
      </p:pic>
      <p:pic>
        <p:nvPicPr>
          <p:cNvPr id="11" name="Image 10" descr="Une image contenant texte, Tracé, nombre, ligne&#10;&#10;Description générée automatiquement">
            <a:extLst>
              <a:ext uri="{FF2B5EF4-FFF2-40B4-BE49-F238E27FC236}">
                <a16:creationId xmlns:a16="http://schemas.microsoft.com/office/drawing/2014/main" id="{FDF30214-C09F-D7B3-9C0F-6418A8D52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66" y="1955799"/>
            <a:ext cx="3431390" cy="2287594"/>
          </a:xfrm>
          <a:prstGeom prst="rect">
            <a:avLst/>
          </a:prstGeom>
        </p:spPr>
      </p:pic>
      <p:pic>
        <p:nvPicPr>
          <p:cNvPr id="13" name="Image 12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7329C33D-0519-C556-FEAF-DC7B530BB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485" y="4461256"/>
            <a:ext cx="3566514" cy="2377676"/>
          </a:xfrm>
          <a:prstGeom prst="rect">
            <a:avLst/>
          </a:prstGeom>
        </p:spPr>
      </p:pic>
      <p:pic>
        <p:nvPicPr>
          <p:cNvPr id="15" name="Image 14" descr="Une image contenant texte, capture d’écran, Tracé, nombre&#10;&#10;Description générée automatiquement">
            <a:extLst>
              <a:ext uri="{FF2B5EF4-FFF2-40B4-BE49-F238E27FC236}">
                <a16:creationId xmlns:a16="http://schemas.microsoft.com/office/drawing/2014/main" id="{EC2D4FFA-F036-5251-EC12-80A2D611AC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33" y="4487476"/>
            <a:ext cx="3487855" cy="2325236"/>
          </a:xfrm>
          <a:prstGeom prst="rect">
            <a:avLst/>
          </a:prstGeom>
        </p:spPr>
      </p:pic>
      <p:pic>
        <p:nvPicPr>
          <p:cNvPr id="17" name="Image 16" descr="Une image contenant texte, capture d’écran, Tracé, nombre&#10;&#10;Description générée automatiquement">
            <a:extLst>
              <a:ext uri="{FF2B5EF4-FFF2-40B4-BE49-F238E27FC236}">
                <a16:creationId xmlns:a16="http://schemas.microsoft.com/office/drawing/2014/main" id="{A848EF2E-B8AB-7BDF-4A87-545114E3F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7" y="4351129"/>
            <a:ext cx="3655859" cy="243723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38B3F43-8BFD-462E-B352-955CBB8ADF4D}"/>
              </a:ext>
            </a:extLst>
          </p:cNvPr>
          <p:cNvSpPr txBox="1"/>
          <p:nvPr/>
        </p:nvSpPr>
        <p:spPr>
          <a:xfrm>
            <a:off x="69911" y="296771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735C0EE-02D3-7215-C2CE-E3ACB3714122}"/>
              </a:ext>
            </a:extLst>
          </p:cNvPr>
          <p:cNvSpPr txBox="1"/>
          <p:nvPr/>
        </p:nvSpPr>
        <p:spPr>
          <a:xfrm>
            <a:off x="36083" y="5302861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0.1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41BEE42-C98D-FC0E-DED9-F2B8D301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040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1CCF6-8404-3C6B-E889-91CEB3563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7EF4-837C-2D74-8CD2-9E9FFF37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Rappel sur la dernière rencontre</a:t>
            </a:r>
            <a:br>
              <a:rPr lang="fr-CA" sz="2800" dirty="0"/>
            </a:br>
            <a:r>
              <a:rPr lang="fr-CA" sz="2000" dirty="0"/>
              <a:t>À partir de résultats dans l’article de maitrise:</a:t>
            </a:r>
            <a:endParaRPr lang="fr-CA" sz="2800" dirty="0"/>
          </a:p>
        </p:txBody>
      </p:sp>
      <p:pic>
        <p:nvPicPr>
          <p:cNvPr id="7" name="Image 6" descr="Une image contenant texte, capture d’écran, nombre, ligne&#10;&#10;Description générée automatiquement">
            <a:extLst>
              <a:ext uri="{FF2B5EF4-FFF2-40B4-BE49-F238E27FC236}">
                <a16:creationId xmlns:a16="http://schemas.microsoft.com/office/drawing/2014/main" id="{B75E3273-E7C8-A98E-2F7A-2D434F023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485" y="1990985"/>
            <a:ext cx="3431390" cy="2287594"/>
          </a:xfrm>
          <a:prstGeom prst="rect">
            <a:avLst/>
          </a:prstGeom>
        </p:spPr>
      </p:pic>
      <p:pic>
        <p:nvPicPr>
          <p:cNvPr id="9" name="Image 8" descr="Une image contenant texte, capture d’écran, nombre, diagramme&#10;&#10;Description générée automatiquement">
            <a:extLst>
              <a:ext uri="{FF2B5EF4-FFF2-40B4-BE49-F238E27FC236}">
                <a16:creationId xmlns:a16="http://schemas.microsoft.com/office/drawing/2014/main" id="{10D0CFF1-3071-01A2-48C9-A41ECCCB3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54" y="2026173"/>
            <a:ext cx="3378611" cy="2252407"/>
          </a:xfrm>
          <a:prstGeom prst="rect">
            <a:avLst/>
          </a:prstGeom>
        </p:spPr>
      </p:pic>
      <p:pic>
        <p:nvPicPr>
          <p:cNvPr id="11" name="Image 10" descr="Une image contenant texte, Tracé, nombre, ligne&#10;&#10;Description générée automatiquement">
            <a:extLst>
              <a:ext uri="{FF2B5EF4-FFF2-40B4-BE49-F238E27FC236}">
                <a16:creationId xmlns:a16="http://schemas.microsoft.com/office/drawing/2014/main" id="{16A41CA0-66B6-08AF-36FE-798C5B152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66" y="1955799"/>
            <a:ext cx="3431390" cy="2287594"/>
          </a:xfrm>
          <a:prstGeom prst="rect">
            <a:avLst/>
          </a:prstGeom>
        </p:spPr>
      </p:pic>
      <p:pic>
        <p:nvPicPr>
          <p:cNvPr id="13" name="Image 12" descr="Une image contenant texte, capture d’écran, nombre, Tracé&#10;&#10;Description générée automatiquement">
            <a:extLst>
              <a:ext uri="{FF2B5EF4-FFF2-40B4-BE49-F238E27FC236}">
                <a16:creationId xmlns:a16="http://schemas.microsoft.com/office/drawing/2014/main" id="{04696627-0CD3-DB03-8959-E9C2EB992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485" y="4461256"/>
            <a:ext cx="3566514" cy="2377676"/>
          </a:xfrm>
          <a:prstGeom prst="rect">
            <a:avLst/>
          </a:prstGeom>
        </p:spPr>
      </p:pic>
      <p:pic>
        <p:nvPicPr>
          <p:cNvPr id="15" name="Image 14" descr="Une image contenant texte, capture d’écran, Tracé, nombre&#10;&#10;Description générée automatiquement">
            <a:extLst>
              <a:ext uri="{FF2B5EF4-FFF2-40B4-BE49-F238E27FC236}">
                <a16:creationId xmlns:a16="http://schemas.microsoft.com/office/drawing/2014/main" id="{245E05F2-C53A-657B-5D13-981D08322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33" y="4487476"/>
            <a:ext cx="3487855" cy="2325236"/>
          </a:xfrm>
          <a:prstGeom prst="rect">
            <a:avLst/>
          </a:prstGeom>
        </p:spPr>
      </p:pic>
      <p:pic>
        <p:nvPicPr>
          <p:cNvPr id="17" name="Image 16" descr="Une image contenant texte, capture d’écran, Tracé, nombre&#10;&#10;Description générée automatiquement">
            <a:extLst>
              <a:ext uri="{FF2B5EF4-FFF2-40B4-BE49-F238E27FC236}">
                <a16:creationId xmlns:a16="http://schemas.microsoft.com/office/drawing/2014/main" id="{8842DA23-2C1A-C302-EB3E-0F76A687F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7" y="4351129"/>
            <a:ext cx="3655859" cy="243723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D3162DA-FB67-D614-4118-82BBA13E2658}"/>
              </a:ext>
            </a:extLst>
          </p:cNvPr>
          <p:cNvSpPr txBox="1"/>
          <p:nvPr/>
        </p:nvSpPr>
        <p:spPr>
          <a:xfrm>
            <a:off x="69911" y="296771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A2BF78C-3CBA-FC64-97D5-AEE168782AA2}"/>
              </a:ext>
            </a:extLst>
          </p:cNvPr>
          <p:cNvSpPr txBox="1"/>
          <p:nvPr/>
        </p:nvSpPr>
        <p:spPr>
          <a:xfrm>
            <a:off x="36083" y="5302861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Tau = 0.1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BAC1B520-6371-2636-863C-A54FDEEB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6</a:t>
            </a:fld>
            <a:endParaRPr lang="fr-CA"/>
          </a:p>
        </p:txBody>
      </p:sp>
      <p:pic>
        <p:nvPicPr>
          <p:cNvPr id="10" name="Picture 9" descr="A graph of a number of evaluations&#10;&#10;Description automatically generated">
            <a:extLst>
              <a:ext uri="{FF2B5EF4-FFF2-40B4-BE49-F238E27FC236}">
                <a16:creationId xmlns:a16="http://schemas.microsoft.com/office/drawing/2014/main" id="{8B6C4B4B-E228-3E9E-0E4D-054BCCE3FC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67" y="4451062"/>
            <a:ext cx="3487855" cy="2325236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14" name="Picture 13" descr="A graph of a number of evaluations&#10;&#10;Description automatically generated">
            <a:extLst>
              <a:ext uri="{FF2B5EF4-FFF2-40B4-BE49-F238E27FC236}">
                <a16:creationId xmlns:a16="http://schemas.microsoft.com/office/drawing/2014/main" id="{4D11C2B5-36AF-B01B-7F67-85F0CB68AF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54" y="1967728"/>
            <a:ext cx="3487854" cy="2325236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78124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CC63B-22A9-96F7-697E-B7AB5CC6D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C948-ED99-223F-509C-8EEDEA62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Rappel sur la dernière rencontre</a:t>
            </a:r>
            <a:br>
              <a:rPr lang="fr-CA" sz="2800" dirty="0"/>
            </a:br>
            <a:r>
              <a:rPr lang="fr-CA" sz="2000" dirty="0"/>
              <a:t>À partir de résultats dans l’article de maitrise:</a:t>
            </a:r>
            <a:endParaRPr lang="fr-CA" sz="2800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41D6459-AC87-FD87-3E76-DEA01726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397" y="4414684"/>
            <a:ext cx="3429000" cy="2286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B42A3F3-66D5-30A0-8892-1563ACE4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6397" y="2155723"/>
            <a:ext cx="3429000" cy="22860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735F13BE-AFE0-0837-337B-513C21C28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9667" y="2084439"/>
            <a:ext cx="3429000" cy="2286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F7B544BD-0483-3235-4015-31D9C0242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9667" y="4370439"/>
            <a:ext cx="3429000" cy="2286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0FB9381-CC1C-13DF-9C65-B89B7470275B}"/>
              </a:ext>
            </a:extLst>
          </p:cNvPr>
          <p:cNvSpPr txBox="1"/>
          <p:nvPr/>
        </p:nvSpPr>
        <p:spPr>
          <a:xfrm>
            <a:off x="286220" y="2511322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Nelder</a:t>
            </a:r>
            <a:r>
              <a:rPr lang="fr-CA" dirty="0"/>
              <a:t>-Mead: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C4736F5-2121-191E-62E7-823B31323E2D}"/>
              </a:ext>
            </a:extLst>
          </p:cNvPr>
          <p:cNvSpPr txBox="1"/>
          <p:nvPr/>
        </p:nvSpPr>
        <p:spPr>
          <a:xfrm>
            <a:off x="6320261" y="251132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PSO:</a:t>
            </a: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995730D2-3EDD-D702-47F0-092FDBBA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818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8C17F-0ADA-BCD3-BE68-E3A908BF4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54C6-0B24-B1CD-36A9-0DD80B6F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Rappel sur la dernière rencontre</a:t>
            </a:r>
            <a:br>
              <a:rPr lang="fr-CA" sz="2800" dirty="0"/>
            </a:br>
            <a:r>
              <a:rPr lang="fr-CA" sz="2000" dirty="0"/>
              <a:t>À partir de résultats dans l’article de maitrise:</a:t>
            </a:r>
            <a:endParaRPr lang="fr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9C4A1-9396-F76D-7760-3BBB04F96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/>
          <a:p>
            <a:r>
              <a:rPr lang="fr-CA" sz="2800" dirty="0"/>
              <a:t>À faire: investiguer l’impact des modèles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FC7B36-04D3-0755-35D2-8DA2E3F2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855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0838E-F71B-26E9-8959-F2CB8AFE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35FC-CDF0-EB23-DA6B-AF4367AE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Ordre du jour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7417A-6155-30C9-C9D2-5F7C6EE2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Rappel sur la dernière rencontre</a:t>
            </a:r>
          </a:p>
          <a:p>
            <a:r>
              <a:rPr lang="fr-CA" sz="2800" b="1" dirty="0"/>
              <a:t>Tests numériques des deux dernières semaines</a:t>
            </a:r>
          </a:p>
          <a:p>
            <a:r>
              <a:rPr lang="fr-CA" sz="2800" dirty="0"/>
              <a:t>Prochain article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368F82-CE8E-0845-B4EC-0AE7A246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9692-3557-4984-BEB3-57DE66B131AE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01996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1223</TotalTime>
  <Words>697</Words>
  <Application>Microsoft Office PowerPoint</Application>
  <PresentationFormat>Widescreen</PresentationFormat>
  <Paragraphs>111</Paragraphs>
  <Slides>22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Cambria Math</vt:lpstr>
      <vt:lpstr>Gill Sans MT</vt:lpstr>
      <vt:lpstr>Wingdings 2</vt:lpstr>
      <vt:lpstr>Dividend</vt:lpstr>
      <vt:lpstr>Rencontre 4 février 2025</vt:lpstr>
      <vt:lpstr>Ordre du jour</vt:lpstr>
      <vt:lpstr>Ordre du jour</vt:lpstr>
      <vt:lpstr>Rappel sur la dernière rencontre</vt:lpstr>
      <vt:lpstr>Rappel sur la dernière rencontre À partir de résultats dans l’article de maitrise:</vt:lpstr>
      <vt:lpstr>Rappel sur la dernière rencontre À partir de résultats dans l’article de maitrise:</vt:lpstr>
      <vt:lpstr>Rappel sur la dernière rencontre À partir de résultats dans l’article de maitrise:</vt:lpstr>
      <vt:lpstr>Rappel sur la dernière rencontre À partir de résultats dans l’article de maitrise:</vt:lpstr>
      <vt:lpstr>Ordre du jour</vt:lpstr>
      <vt:lpstr>Tests numériques des deux dernières semaines</vt:lpstr>
      <vt:lpstr>20 graines, EB, 1 heure Refaits car j’ai trouvé un bug résultats similaires avec un différent point de départ</vt:lpstr>
      <vt:lpstr>20 graines, EB, 1 heure Refaits car j’ai trouvé un bug résultats similaires avec un différent point de départ</vt:lpstr>
      <vt:lpstr>EB, 14 heures Peut être que le comportement sera observé sur le long terme?</vt:lpstr>
      <vt:lpstr>20 graines, PB, 1 heure Même avec la BP, je ne retrouve pas le comportement des résultats de la maitrise Raison: nomad3 vs nomad4?</vt:lpstr>
      <vt:lpstr>20 graines, PB, 1 heure Même avec la BP, je ne retrouve pas le comportement des résultats de la maitrise Raison: nomad3 vs nomad4?</vt:lpstr>
      <vt:lpstr>Conclusion</vt:lpstr>
      <vt:lpstr>Ordre du jour</vt:lpstr>
      <vt:lpstr>Améliorations théoriques et algorithmiques</vt:lpstr>
      <vt:lpstr>Améliorations théoriques et algorithmiques</vt:lpstr>
      <vt:lpstr>Améliorations théoriques et algorithmiques</vt:lpstr>
      <vt:lpstr>Améliorations théoriques et algorithmiques</vt:lpstr>
      <vt:lpstr>Améliorations théoriques et algorithmiques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Xavier Lebeuf</dc:creator>
  <cp:lastModifiedBy>Xavier Lebeuf</cp:lastModifiedBy>
  <cp:revision>60</cp:revision>
  <dcterms:created xsi:type="dcterms:W3CDTF">2025-01-20T15:05:16Z</dcterms:created>
  <dcterms:modified xsi:type="dcterms:W3CDTF">2025-02-04T17:09:37Z</dcterms:modified>
</cp:coreProperties>
</file>