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4"/>
  </p:notesMasterIdLst>
  <p:handoutMasterIdLst>
    <p:handoutMasterId r:id="rId15"/>
  </p:handoutMasterIdLst>
  <p:sldIdLst>
    <p:sldId id="281" r:id="rId2"/>
    <p:sldId id="282" r:id="rId3"/>
    <p:sldId id="286" r:id="rId4"/>
    <p:sldId id="287" r:id="rId5"/>
    <p:sldId id="293" r:id="rId6"/>
    <p:sldId id="284" r:id="rId7"/>
    <p:sldId id="291" r:id="rId8"/>
    <p:sldId id="285" r:id="rId9"/>
    <p:sldId id="290" r:id="rId10"/>
    <p:sldId id="289" r:id="rId11"/>
    <p:sldId id="288" r:id="rId12"/>
    <p:sldId id="292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B"/>
    <a:srgbClr val="F7EED4"/>
    <a:srgbClr val="B25C12"/>
    <a:srgbClr val="E5E9EF"/>
    <a:srgbClr val="254275"/>
    <a:srgbClr val="152543"/>
    <a:srgbClr val="2440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2CA8C-CC40-4F49-8E6D-4044A4374BD2}" type="datetimeFigureOut">
              <a:rPr lang="fr-CA" smtClean="0"/>
              <a:t>2021-06-03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4D2CC-CFD9-4936-9B6E-CCFD624BFC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39376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808C0-ADA0-4C51-AA73-6F43EE1A3DEC}" type="datetimeFigureOut">
              <a:rPr lang="fr-CA" smtClean="0"/>
              <a:t>2021-06-03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BAC25-8B18-4CCE-BE4A-FE860B6A5B0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408364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242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7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11514338" y="6560598"/>
            <a:ext cx="677662" cy="263828"/>
          </a:xfrm>
        </p:spPr>
        <p:txBody>
          <a:bodyPr/>
          <a:lstStyle/>
          <a:p>
            <a:fld id="{B3B2F25D-955D-49F2-B47E-FCB1232A69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8271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25D-955D-49F2-B47E-FCB1232A69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60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</a:lstStyle>
          <a:p>
            <a:r>
              <a:rPr lang="fr-FR" dirty="0"/>
              <a:t>Modifiez le style du titre</a:t>
            </a: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Tw Cen MT" panose="020B06020201040206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Tw Cen MT" panose="020B06020201040206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25D-955D-49F2-B47E-FCB1232A69E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114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514338" y="6560598"/>
            <a:ext cx="677662" cy="263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529B"/>
                </a:solidFill>
                <a:latin typeface="Tw Cen MT" panose="020B0602020104020603" pitchFamily="34" charset="0"/>
              </a:defRPr>
            </a:lvl1pPr>
          </a:lstStyle>
          <a:p>
            <a:fld id="{B3B2F25D-955D-49F2-B47E-FCB1232A69ED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47790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A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325925"/>
          </a:xfrm>
          <a:prstGeom prst="rect">
            <a:avLst/>
          </a:prstGeom>
          <a:solidFill>
            <a:srgbClr val="1525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/>
          <p:cNvSpPr/>
          <p:nvPr userDrawn="1"/>
        </p:nvSpPr>
        <p:spPr>
          <a:xfrm>
            <a:off x="0" y="322868"/>
            <a:ext cx="12192000" cy="267794"/>
          </a:xfrm>
          <a:prstGeom prst="rect">
            <a:avLst/>
          </a:prstGeom>
          <a:solidFill>
            <a:srgbClr val="2440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 userDrawn="1"/>
        </p:nvSpPr>
        <p:spPr>
          <a:xfrm>
            <a:off x="0" y="556239"/>
            <a:ext cx="12192000" cy="656925"/>
          </a:xfrm>
          <a:prstGeom prst="rect">
            <a:avLst/>
          </a:prstGeom>
          <a:solidFill>
            <a:srgbClr val="0052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6762" y="468338"/>
            <a:ext cx="10007852" cy="867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1</a:t>
            </a:r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2" y="6258756"/>
            <a:ext cx="537760" cy="53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50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1" r:id="rId3"/>
    <p:sldLayoutId id="214748368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7EED4"/>
          </a:solidFill>
          <a:latin typeface="Tw Cen MT" panose="020B06020201040206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rgbClr val="00529B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rgbClr val="00529B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rgbClr val="00529B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rgbClr val="00529B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rgbClr val="00529B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0B1A23-36A7-47C1-BF4E-4580D53DD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Rencontre d’équipe 03/06/2021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C70E65-4056-4D60-926A-0120F5F1B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074" y="266893"/>
            <a:ext cx="10007851" cy="4351338"/>
          </a:xfrm>
        </p:spPr>
        <p:txBody>
          <a:bodyPr/>
          <a:lstStyle/>
          <a:p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marL="0" indent="0" algn="ctr">
              <a:buNone/>
            </a:pPr>
            <a:r>
              <a:rPr lang="fr-FR" sz="4000" dirty="0"/>
              <a:t>Impact des hyperparamètres de NOMAD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865A78C-26E3-4329-8678-03052242D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25D-955D-49F2-B47E-FCB1232A69ED}" type="slidenum">
              <a:rPr lang="fr-CA" smtClean="0"/>
              <a:t>1</a:t>
            </a:fld>
            <a:endParaRPr lang="fr-CA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9EC8F98D-E930-44C2-B96D-15ECBA498DA3}"/>
              </a:ext>
            </a:extLst>
          </p:cNvPr>
          <p:cNvSpPr txBox="1">
            <a:spLocks/>
          </p:cNvSpPr>
          <p:nvPr/>
        </p:nvSpPr>
        <p:spPr>
          <a:xfrm>
            <a:off x="9123671" y="543315"/>
            <a:ext cx="4304134" cy="867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7EED4"/>
                </a:solidFill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r>
              <a:rPr lang="fr-FR" sz="3200" dirty="0"/>
              <a:t>Nathanaël Perrin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596811E3-C12F-43E1-94DC-E7731FF0D8CC}"/>
              </a:ext>
            </a:extLst>
          </p:cNvPr>
          <p:cNvSpPr txBox="1">
            <a:spLocks/>
          </p:cNvSpPr>
          <p:nvPr/>
        </p:nvSpPr>
        <p:spPr>
          <a:xfrm>
            <a:off x="916261" y="2554037"/>
            <a:ext cx="9947164" cy="4982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endParaRPr lang="fr-FR" dirty="0"/>
          </a:p>
          <a:p>
            <a:r>
              <a:rPr lang="fr-FR" dirty="0"/>
              <a:t>Retour sur les débuts de mes cours</a:t>
            </a:r>
          </a:p>
          <a:p>
            <a:endParaRPr lang="fr-FR" dirty="0"/>
          </a:p>
          <a:p>
            <a:r>
              <a:rPr lang="fr-FR" dirty="0"/>
              <a:t>Remise en contexte du projet </a:t>
            </a:r>
          </a:p>
          <a:p>
            <a:endParaRPr lang="fr-FR" dirty="0"/>
          </a:p>
          <a:p>
            <a:r>
              <a:rPr lang="fr-FR" dirty="0"/>
              <a:t>Lectures autour du projet</a:t>
            </a:r>
          </a:p>
          <a:p>
            <a:endParaRPr lang="fr-FR" dirty="0"/>
          </a:p>
          <a:p>
            <a:r>
              <a:rPr lang="fr-FR" dirty="0"/>
              <a:t>Avancées sur le Runner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2136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9E6A79-B5DF-4968-BAEB-7D526DEBA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Avancées sur le </a:t>
            </a:r>
            <a:r>
              <a:rPr lang="fr-FR" dirty="0" err="1"/>
              <a:t>runner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05A3EB-E403-488E-84B1-201040BB4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Premières expérimentations avec NOMAD 3, avec variation du point de départ sur des hypercubes latins pour la fonction </a:t>
            </a:r>
            <a:r>
              <a:rPr lang="fr-FR" dirty="0" err="1"/>
              <a:t>Rosenbrock</a:t>
            </a:r>
            <a:r>
              <a:rPr lang="fr-FR" dirty="0"/>
              <a:t> (base + une par pas de 5)</a:t>
            </a:r>
          </a:p>
          <a:p>
            <a:endParaRPr lang="fr-FR" dirty="0"/>
          </a:p>
          <a:p>
            <a:r>
              <a:rPr lang="fr-FR" dirty="0"/>
              <a:t> Point actuel : Varier INITIAL_MESH_SIZE sur des problèmes avec caractéristiques communes (par exemple contraintes linéaires, </a:t>
            </a:r>
            <a:r>
              <a:rPr lang="fr-FR" dirty="0" err="1"/>
              <a:t>smooth</a:t>
            </a:r>
            <a:r>
              <a:rPr lang="fr-FR" dirty="0"/>
              <a:t>, …). Etude similaire pour l’activation ou non du VNS dans le cas où les fonctions présentent de nombreux </a:t>
            </a:r>
            <a:r>
              <a:rPr lang="fr-FR" dirty="0" err="1"/>
              <a:t>optimas</a:t>
            </a:r>
            <a:r>
              <a:rPr lang="fr-FR" dirty="0"/>
              <a:t> locaux</a:t>
            </a: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C391535-1F3B-48DF-8D06-785A8E950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25D-955D-49F2-B47E-FCB1232A69ED}" type="slidenum">
              <a:rPr lang="fr-CA" smtClean="0"/>
              <a:t>10</a:t>
            </a:fld>
            <a:endParaRPr lang="fr-CA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1FCB9298-D6EE-4494-8C2C-9BB0A4C7EB15}"/>
              </a:ext>
            </a:extLst>
          </p:cNvPr>
          <p:cNvSpPr txBox="1">
            <a:spLocks/>
          </p:cNvSpPr>
          <p:nvPr/>
        </p:nvSpPr>
        <p:spPr>
          <a:xfrm>
            <a:off x="9123671" y="543315"/>
            <a:ext cx="4304134" cy="867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7EED4"/>
                </a:solidFill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r>
              <a:rPr lang="fr-FR" sz="3200" dirty="0"/>
              <a:t>Nathanaël Perrin</a:t>
            </a:r>
          </a:p>
        </p:txBody>
      </p:sp>
    </p:spTree>
    <p:extLst>
      <p:ext uri="{BB962C8B-B14F-4D97-AF65-F5344CB8AC3E}">
        <p14:creationId xmlns:p14="http://schemas.microsoft.com/office/powerpoint/2010/main" val="1183110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9E6A79-B5DF-4968-BAEB-7D526DEBA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Avancées sur le </a:t>
            </a:r>
            <a:r>
              <a:rPr lang="fr-FR" dirty="0" err="1"/>
              <a:t>runner</a:t>
            </a:r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C391535-1F3B-48DF-8D06-785A8E950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25D-955D-49F2-B47E-FCB1232A69ED}" type="slidenum">
              <a:rPr lang="fr-CA" smtClean="0"/>
              <a:t>11</a:t>
            </a:fld>
            <a:endParaRPr lang="fr-CA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1FCB9298-D6EE-4494-8C2C-9BB0A4C7EB15}"/>
              </a:ext>
            </a:extLst>
          </p:cNvPr>
          <p:cNvSpPr txBox="1">
            <a:spLocks/>
          </p:cNvSpPr>
          <p:nvPr/>
        </p:nvSpPr>
        <p:spPr>
          <a:xfrm>
            <a:off x="9123671" y="543315"/>
            <a:ext cx="4304134" cy="867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7EED4"/>
                </a:solidFill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r>
              <a:rPr lang="fr-FR" sz="3200" dirty="0"/>
              <a:t>Nathanaël Perrin</a:t>
            </a:r>
          </a:p>
        </p:txBody>
      </p:sp>
      <p:pic>
        <p:nvPicPr>
          <p:cNvPr id="8" name="Image 7" descr="Une image contenant texte&#10;&#10;Description générée automatiquement">
            <a:extLst>
              <a:ext uri="{FF2B5EF4-FFF2-40B4-BE49-F238E27FC236}">
                <a16:creationId xmlns:a16="http://schemas.microsoft.com/office/drawing/2014/main" id="{838A8EAC-81CE-4CCB-937B-22725A4D2B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739" y="1411582"/>
            <a:ext cx="9682521" cy="544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477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9E6A79-B5DF-4968-BAEB-7D526DEBA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Avancées sur le </a:t>
            </a:r>
            <a:r>
              <a:rPr lang="fr-FR" dirty="0" err="1"/>
              <a:t>runner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05A3EB-E403-488E-84B1-201040BB4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r>
              <a:rPr lang="fr-FR" dirty="0"/>
              <a:t> Ouverture :</a:t>
            </a:r>
          </a:p>
          <a:p>
            <a:endParaRPr lang="fr-FR" dirty="0"/>
          </a:p>
          <a:p>
            <a:pPr lvl="1"/>
            <a:r>
              <a:rPr lang="fr-FR" dirty="0"/>
              <a:t>Créer un traitement systématique lors de l’arrivée d’un nouveau problème : on le caractérise progressivement au fil des évaluations.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Comme dans l’article de Brian Irwin, récupérer l’information des évaluations antérieures pour modifier les hyperparamètres.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C391535-1F3B-48DF-8D06-785A8E950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25D-955D-49F2-B47E-FCB1232A69ED}" type="slidenum">
              <a:rPr lang="fr-CA" smtClean="0"/>
              <a:t>12</a:t>
            </a:fld>
            <a:endParaRPr lang="fr-CA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1FCB9298-D6EE-4494-8C2C-9BB0A4C7EB15}"/>
              </a:ext>
            </a:extLst>
          </p:cNvPr>
          <p:cNvSpPr txBox="1">
            <a:spLocks/>
          </p:cNvSpPr>
          <p:nvPr/>
        </p:nvSpPr>
        <p:spPr>
          <a:xfrm>
            <a:off x="9123671" y="543315"/>
            <a:ext cx="4304134" cy="867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7EED4"/>
                </a:solidFill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r>
              <a:rPr lang="fr-FR" sz="3200" dirty="0"/>
              <a:t>Nathanaël Perrin</a:t>
            </a:r>
          </a:p>
        </p:txBody>
      </p:sp>
    </p:spTree>
    <p:extLst>
      <p:ext uri="{BB962C8B-B14F-4D97-AF65-F5344CB8AC3E}">
        <p14:creationId xmlns:p14="http://schemas.microsoft.com/office/powerpoint/2010/main" val="987759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0B1A23-36A7-47C1-BF4E-4580D53DD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Retour sur les cours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C70E65-4056-4D60-926A-0120F5F1B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074" y="266893"/>
            <a:ext cx="10007851" cy="4351338"/>
          </a:xfrm>
        </p:spPr>
        <p:txBody>
          <a:bodyPr/>
          <a:lstStyle/>
          <a:p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865A78C-26E3-4329-8678-03052242D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25D-955D-49F2-B47E-FCB1232A69ED}" type="slidenum">
              <a:rPr lang="fr-CA" smtClean="0"/>
              <a:t>2</a:t>
            </a:fld>
            <a:endParaRPr lang="fr-CA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9EC8F98D-E930-44C2-B96D-15ECBA498DA3}"/>
              </a:ext>
            </a:extLst>
          </p:cNvPr>
          <p:cNvSpPr txBox="1">
            <a:spLocks/>
          </p:cNvSpPr>
          <p:nvPr/>
        </p:nvSpPr>
        <p:spPr>
          <a:xfrm>
            <a:off x="9123671" y="543315"/>
            <a:ext cx="4304134" cy="867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7EED4"/>
                </a:solidFill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r>
              <a:rPr lang="fr-FR" sz="3200" dirty="0"/>
              <a:t>Nathanaël Perrin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596811E3-C12F-43E1-94DC-E7731FF0D8CC}"/>
              </a:ext>
            </a:extLst>
          </p:cNvPr>
          <p:cNvSpPr txBox="1">
            <a:spLocks/>
          </p:cNvSpPr>
          <p:nvPr/>
        </p:nvSpPr>
        <p:spPr>
          <a:xfrm>
            <a:off x="864986" y="1577630"/>
            <a:ext cx="9947164" cy="49829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endParaRPr lang="fr-FR" dirty="0"/>
          </a:p>
          <a:p>
            <a:r>
              <a:rPr lang="fr-FR" dirty="0"/>
              <a:t>Cours Programmation mathématiques et optimisation sans dérivées pour les bases mathématiques en lien avec l’utilisation de NOMAD</a:t>
            </a:r>
          </a:p>
          <a:p>
            <a:endParaRPr lang="fr-FR" dirty="0"/>
          </a:p>
          <a:p>
            <a:r>
              <a:rPr lang="fr-FR" dirty="0"/>
              <a:t>Programmation en nombres entiers pour définir des techniques de modélisation de problèmes et algorithmes employés pour les résoudre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I.A techniques probabilistes pour apprendre à manier l’aspect mathématiques derrière l’utilisation de réseaux de neurones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3754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0B1A23-36A7-47C1-BF4E-4580D53DD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Remise en contexte du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C70E65-4056-4D60-926A-0120F5F1B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074" y="266893"/>
            <a:ext cx="10007851" cy="4351338"/>
          </a:xfrm>
        </p:spPr>
        <p:txBody>
          <a:bodyPr/>
          <a:lstStyle/>
          <a:p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865A78C-26E3-4329-8678-03052242D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25D-955D-49F2-B47E-FCB1232A69ED}" type="slidenum">
              <a:rPr lang="fr-CA" smtClean="0"/>
              <a:t>3</a:t>
            </a:fld>
            <a:endParaRPr lang="fr-CA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9EC8F98D-E930-44C2-B96D-15ECBA498DA3}"/>
              </a:ext>
            </a:extLst>
          </p:cNvPr>
          <p:cNvSpPr txBox="1">
            <a:spLocks/>
          </p:cNvSpPr>
          <p:nvPr/>
        </p:nvSpPr>
        <p:spPr>
          <a:xfrm>
            <a:off x="9123671" y="543315"/>
            <a:ext cx="4304134" cy="867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7EED4"/>
                </a:solidFill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r>
              <a:rPr lang="fr-FR" sz="3200" dirty="0"/>
              <a:t>Nathanaël Perrin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596811E3-C12F-43E1-94DC-E7731FF0D8CC}"/>
              </a:ext>
            </a:extLst>
          </p:cNvPr>
          <p:cNvSpPr txBox="1">
            <a:spLocks/>
          </p:cNvSpPr>
          <p:nvPr/>
        </p:nvSpPr>
        <p:spPr>
          <a:xfrm>
            <a:off x="864986" y="1577630"/>
            <a:ext cx="9947164" cy="4982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075B820-5E7A-4016-A4AD-191D4EFCB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301" y="1577630"/>
            <a:ext cx="5774358" cy="4232431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3AE7368C-FFA9-4B29-B025-CEC153B91A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8217" y="2187103"/>
            <a:ext cx="5991888" cy="3317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385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3017A5-42F1-4D57-9B22-C250F001D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Lectures autour du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980609-B030-4898-9336-F17A8E4CE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fr-FR" b="0" i="0" u="none" strike="noStrike" baseline="0" dirty="0"/>
              <a:t>Self-adaptive </a:t>
            </a:r>
            <a:r>
              <a:rPr lang="fr-FR" b="0" i="0" u="none" strike="noStrike" baseline="0" dirty="0" err="1"/>
              <a:t>differential</a:t>
            </a:r>
            <a:r>
              <a:rPr lang="fr-FR" b="0" i="0" u="none" strike="noStrike" baseline="0" dirty="0"/>
              <a:t> </a:t>
            </a:r>
            <a:r>
              <a:rPr lang="fr-FR" b="0" i="0" u="none" strike="noStrike" baseline="0" dirty="0" err="1"/>
              <a:t>evolution</a:t>
            </a:r>
            <a:r>
              <a:rPr lang="fr-FR" b="0" i="0" u="none" strike="noStrike" baseline="0" dirty="0"/>
              <a:t> </a:t>
            </a:r>
            <a:r>
              <a:rPr lang="fr-FR" b="0" i="0" u="none" strike="noStrike" baseline="0" dirty="0" err="1"/>
              <a:t>algorithm</a:t>
            </a:r>
            <a:r>
              <a:rPr lang="fr-FR" b="0" i="0" u="none" strike="noStrike" baseline="0" dirty="0"/>
              <a:t> for </a:t>
            </a:r>
            <a:r>
              <a:rPr lang="fr-FR" b="0" i="0" u="none" strike="noStrike" baseline="0" dirty="0" err="1"/>
              <a:t>numerical</a:t>
            </a:r>
            <a:r>
              <a:rPr lang="fr-FR" b="0" i="0" u="none" strike="noStrike" baseline="0" dirty="0"/>
              <a:t> </a:t>
            </a:r>
            <a:r>
              <a:rPr lang="fr-FR" b="0" i="0" u="none" strike="noStrike" baseline="0" dirty="0" err="1"/>
              <a:t>optimization</a:t>
            </a:r>
            <a:r>
              <a:rPr lang="fr-FR" b="0" i="0" u="none" strike="noStrike" baseline="0" dirty="0"/>
              <a:t>, Qin, A,K, </a:t>
            </a:r>
            <a:r>
              <a:rPr lang="fr-FR" b="0" i="0" u="none" strike="noStrike" baseline="0" dirty="0" err="1"/>
              <a:t>Suganthan</a:t>
            </a:r>
            <a:r>
              <a:rPr lang="fr-FR" b="0" i="0" u="none" strike="noStrike" baseline="0" dirty="0"/>
              <a:t>, P.N (2005)</a:t>
            </a:r>
            <a:endParaRPr lang="en-US" dirty="0"/>
          </a:p>
          <a:p>
            <a:pPr marL="457200" lvl="1" indent="0">
              <a:buNone/>
            </a:pPr>
            <a:endParaRPr lang="en-US" sz="1800" dirty="0">
              <a:latin typeface="CMR12"/>
            </a:endParaRPr>
          </a:p>
          <a:p>
            <a:pPr lvl="1"/>
            <a:r>
              <a:rPr lang="fr-FR" dirty="0"/>
              <a:t>Paramètres de l’algorithme sont progressivement adaptés au cours de la phase d’apprentissage.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L’algorithme génétique va procéder à des mutations de la population (les solutions potentielles, croisement et sélection.</a:t>
            </a:r>
          </a:p>
          <a:p>
            <a:pPr marL="457200" lvl="1" indent="0">
              <a:buNone/>
            </a:pPr>
            <a:endParaRPr lang="fr-FR" dirty="0"/>
          </a:p>
          <a:p>
            <a:pPr lvl="1"/>
            <a:r>
              <a:rPr lang="fr-FR" dirty="0"/>
              <a:t>Le résultat dépend fortement du paramétrage des stratégies (paramètres fournis par l’utilisateur)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Sélection </a:t>
            </a:r>
            <a:r>
              <a:rPr lang="fr-FR" dirty="0" err="1"/>
              <a:t>probabilistique</a:t>
            </a:r>
            <a:r>
              <a:rPr lang="fr-FR" dirty="0"/>
              <a:t> de la stratégie.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1D96DA4-D653-49F8-8F07-32122342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25D-955D-49F2-B47E-FCB1232A69ED}" type="slidenum">
              <a:rPr lang="fr-CA" smtClean="0"/>
              <a:t>4</a:t>
            </a:fld>
            <a:endParaRPr lang="fr-CA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71F8CBEB-7F35-40B0-82DC-7990E643FEF3}"/>
              </a:ext>
            </a:extLst>
          </p:cNvPr>
          <p:cNvSpPr txBox="1">
            <a:spLocks/>
          </p:cNvSpPr>
          <p:nvPr/>
        </p:nvSpPr>
        <p:spPr>
          <a:xfrm>
            <a:off x="9123671" y="543315"/>
            <a:ext cx="4304134" cy="867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7EED4"/>
                </a:solidFill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r>
              <a:rPr lang="fr-FR" sz="3200" dirty="0"/>
              <a:t>Nathanaël Perrin</a:t>
            </a:r>
          </a:p>
        </p:txBody>
      </p:sp>
    </p:spTree>
    <p:extLst>
      <p:ext uri="{BB962C8B-B14F-4D97-AF65-F5344CB8AC3E}">
        <p14:creationId xmlns:p14="http://schemas.microsoft.com/office/powerpoint/2010/main" val="2388755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3017A5-42F1-4D57-9B22-C250F001D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Lectures autour du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980609-B030-4898-9336-F17A8E4CE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i="0" u="none" strike="noStrike" baseline="0" dirty="0"/>
              <a:t>Self-adjusting surrogate-assisted optimization techniques for expensive </a:t>
            </a:r>
            <a:r>
              <a:rPr lang="fr-FR" b="0" i="0" u="none" strike="noStrike" baseline="0" dirty="0" err="1"/>
              <a:t>constrained</a:t>
            </a:r>
            <a:r>
              <a:rPr lang="fr-FR" b="0" i="0" u="none" strike="noStrike" baseline="0" dirty="0"/>
              <a:t> black box </a:t>
            </a:r>
            <a:r>
              <a:rPr lang="fr-FR" b="0" i="0" u="none" strike="noStrike" baseline="0" dirty="0" err="1"/>
              <a:t>problems</a:t>
            </a:r>
            <a:r>
              <a:rPr lang="fr-FR" b="0" i="0" u="none" strike="noStrike" baseline="0" dirty="0"/>
              <a:t>, </a:t>
            </a:r>
            <a:r>
              <a:rPr lang="fr-FR" b="0" i="0" u="none" strike="noStrike" baseline="0" dirty="0" err="1"/>
              <a:t>Bagheri</a:t>
            </a:r>
            <a:r>
              <a:rPr lang="fr-FR" b="0" i="0" u="none" strike="noStrike" baseline="0" dirty="0"/>
              <a:t>, S. (08/04/2020)</a:t>
            </a:r>
          </a:p>
          <a:p>
            <a:pPr lvl="1"/>
            <a:endParaRPr lang="fr-FR" b="0" i="0" u="none" strike="noStrike" baseline="0" dirty="0"/>
          </a:p>
          <a:p>
            <a:pPr lvl="1"/>
            <a:r>
              <a:rPr lang="en-US" b="0" i="0" u="none" strike="noStrike" baseline="0" dirty="0"/>
              <a:t>SACOBRA standing for self-adjusting constrained optimization by </a:t>
            </a:r>
            <a:r>
              <a:rPr lang="fr-FR" b="0" i="0" u="none" strike="noStrike" baseline="0" dirty="0"/>
              <a:t>radial basis </a:t>
            </a:r>
            <a:r>
              <a:rPr lang="fr-FR" b="0" i="0" u="none" strike="noStrike" baseline="0" dirty="0" err="1"/>
              <a:t>function</a:t>
            </a:r>
            <a:r>
              <a:rPr lang="fr-FR" b="0" i="0" u="none" strike="noStrike" baseline="0" dirty="0"/>
              <a:t> interpolation </a:t>
            </a:r>
          </a:p>
          <a:p>
            <a:pPr lvl="1"/>
            <a:endParaRPr lang="fr-FR" dirty="0"/>
          </a:p>
          <a:p>
            <a:pPr lvl="1"/>
            <a:endParaRPr lang="fr-FR" b="0" i="0" u="none" strike="noStrike" baseline="0" dirty="0"/>
          </a:p>
          <a:p>
            <a:pPr lvl="1"/>
            <a:r>
              <a:rPr lang="fr-FR" dirty="0"/>
              <a:t>L’algorithme proposé permet de contrôler l’évolution des hyperparamètres</a:t>
            </a:r>
          </a:p>
          <a:p>
            <a:pPr algn="l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1D96DA4-D653-49F8-8F07-32122342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25D-955D-49F2-B47E-FCB1232A69ED}" type="slidenum">
              <a:rPr lang="fr-CA" smtClean="0"/>
              <a:t>5</a:t>
            </a:fld>
            <a:endParaRPr lang="fr-CA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71F8CBEB-7F35-40B0-82DC-7990E643FEF3}"/>
              </a:ext>
            </a:extLst>
          </p:cNvPr>
          <p:cNvSpPr txBox="1">
            <a:spLocks/>
          </p:cNvSpPr>
          <p:nvPr/>
        </p:nvSpPr>
        <p:spPr>
          <a:xfrm>
            <a:off x="9123671" y="543315"/>
            <a:ext cx="4304134" cy="867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7EED4"/>
                </a:solidFill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r>
              <a:rPr lang="fr-FR" sz="3200" dirty="0"/>
              <a:t>Nathanaël Perrin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71A1F3BF-18BE-4FBC-8297-8C4875FAC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8923" y="3885378"/>
            <a:ext cx="2014153" cy="507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972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C7A888A6-DAFF-4669-8F5B-98C4216F4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7789" y="5313472"/>
            <a:ext cx="2308722" cy="148926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F80B1A23-36A7-47C1-BF4E-4580D53DD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Lectures autour du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C70E65-4056-4D60-926A-0120F5F1B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074" y="266893"/>
            <a:ext cx="10007851" cy="4351338"/>
          </a:xfrm>
        </p:spPr>
        <p:txBody>
          <a:bodyPr/>
          <a:lstStyle/>
          <a:p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865A78C-26E3-4329-8678-03052242D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25D-955D-49F2-B47E-FCB1232A69ED}" type="slidenum">
              <a:rPr lang="fr-CA" smtClean="0"/>
              <a:t>6</a:t>
            </a:fld>
            <a:endParaRPr lang="fr-CA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9EC8F98D-E930-44C2-B96D-15ECBA498DA3}"/>
              </a:ext>
            </a:extLst>
          </p:cNvPr>
          <p:cNvSpPr txBox="1">
            <a:spLocks/>
          </p:cNvSpPr>
          <p:nvPr/>
        </p:nvSpPr>
        <p:spPr>
          <a:xfrm>
            <a:off x="9123671" y="543315"/>
            <a:ext cx="4304134" cy="867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7EED4"/>
                </a:solidFill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r>
              <a:rPr lang="fr-FR" sz="3200" dirty="0"/>
              <a:t>Nathanaël Perrin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596811E3-C12F-43E1-94DC-E7731FF0D8CC}"/>
              </a:ext>
            </a:extLst>
          </p:cNvPr>
          <p:cNvSpPr txBox="1">
            <a:spLocks/>
          </p:cNvSpPr>
          <p:nvPr/>
        </p:nvSpPr>
        <p:spPr>
          <a:xfrm>
            <a:off x="864986" y="1577630"/>
            <a:ext cx="9947164" cy="4982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endParaRPr lang="fr-FR" dirty="0"/>
          </a:p>
          <a:p>
            <a:r>
              <a:rPr lang="fr-FR" dirty="0"/>
              <a:t>Réunion de Didier </a:t>
            </a:r>
            <a:r>
              <a:rPr lang="fr-FR" dirty="0" err="1"/>
              <a:t>Chételat</a:t>
            </a:r>
            <a:r>
              <a:rPr lang="fr-FR" dirty="0"/>
              <a:t> « Ecole : A </a:t>
            </a:r>
            <a:r>
              <a:rPr lang="fr-FR" dirty="0" err="1"/>
              <a:t>library</a:t>
            </a:r>
            <a:r>
              <a:rPr lang="fr-FR" dirty="0"/>
              <a:t> for machine </a:t>
            </a:r>
            <a:r>
              <a:rPr lang="fr-FR" dirty="0" err="1"/>
              <a:t>learning</a:t>
            </a:r>
            <a:r>
              <a:rPr lang="fr-FR" dirty="0"/>
              <a:t> in </a:t>
            </a:r>
            <a:r>
              <a:rPr lang="fr-FR" dirty="0" err="1"/>
              <a:t>combinatorial</a:t>
            </a:r>
            <a:r>
              <a:rPr lang="fr-FR" dirty="0"/>
              <a:t> </a:t>
            </a:r>
            <a:r>
              <a:rPr lang="fr-FR" dirty="0" err="1"/>
              <a:t>optimization</a:t>
            </a:r>
            <a:r>
              <a:rPr lang="fr-FR" dirty="0"/>
              <a:t> </a:t>
            </a:r>
            <a:r>
              <a:rPr lang="fr-FR" dirty="0" err="1"/>
              <a:t>solvers</a:t>
            </a:r>
            <a:r>
              <a:rPr lang="fr-FR" dirty="0"/>
              <a:t> »</a:t>
            </a:r>
          </a:p>
          <a:p>
            <a:endParaRPr lang="fr-FR" dirty="0"/>
          </a:p>
          <a:p>
            <a:pPr lvl="1"/>
            <a:r>
              <a:rPr lang="fr-FR" dirty="0"/>
              <a:t>Apporter de l’intelligence au lieu de résoudre des problèmes combinatoires souvent similaires en intégrant un processus de traitement automatique par réseaux de neurones. 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Le défi est de résoudre en le moins de temps possible. L’idée est d’exploiter les ressemblances statistiques de problèmes similaires.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Implication de Processus décisionnels de Markov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7040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9D7902-BDFA-4E9D-89D9-603FD7062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Lectures autour du sujet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DEC8B5A-7DFE-4BFD-8859-4467EAEFA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25D-955D-49F2-B47E-FCB1232A69ED}" type="slidenum">
              <a:rPr lang="fr-CA" smtClean="0"/>
              <a:t>7</a:t>
            </a:fld>
            <a:endParaRPr lang="fr-CA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0D478BE-3A63-4145-BCF4-29705FB122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1648420"/>
            <a:ext cx="5181600" cy="4297680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576F35A2-F134-4853-9868-1CA26C741192}"/>
              </a:ext>
            </a:extLst>
          </p:cNvPr>
          <p:cNvSpPr txBox="1">
            <a:spLocks/>
          </p:cNvSpPr>
          <p:nvPr/>
        </p:nvSpPr>
        <p:spPr>
          <a:xfrm>
            <a:off x="9123671" y="543315"/>
            <a:ext cx="4304134" cy="867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7EED4"/>
                </a:solidFill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r>
              <a:rPr lang="fr-FR" sz="3200" dirty="0"/>
              <a:t>Nathanaël Perrin</a:t>
            </a:r>
          </a:p>
        </p:txBody>
      </p:sp>
    </p:spTree>
    <p:extLst>
      <p:ext uri="{BB962C8B-B14F-4D97-AF65-F5344CB8AC3E}">
        <p14:creationId xmlns:p14="http://schemas.microsoft.com/office/powerpoint/2010/main" val="3281659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0B1A23-36A7-47C1-BF4E-4580D53DD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Lectures autour du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C70E65-4056-4D60-926A-0120F5F1B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074" y="266893"/>
            <a:ext cx="10007851" cy="4351338"/>
          </a:xfrm>
        </p:spPr>
        <p:txBody>
          <a:bodyPr/>
          <a:lstStyle/>
          <a:p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865A78C-26E3-4329-8678-03052242D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25D-955D-49F2-B47E-FCB1232A69ED}" type="slidenum">
              <a:rPr lang="fr-CA" smtClean="0"/>
              <a:t>8</a:t>
            </a:fld>
            <a:endParaRPr lang="fr-CA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9EC8F98D-E930-44C2-B96D-15ECBA498DA3}"/>
              </a:ext>
            </a:extLst>
          </p:cNvPr>
          <p:cNvSpPr txBox="1">
            <a:spLocks/>
          </p:cNvSpPr>
          <p:nvPr/>
        </p:nvSpPr>
        <p:spPr>
          <a:xfrm>
            <a:off x="9123671" y="543315"/>
            <a:ext cx="4304134" cy="867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7EED4"/>
                </a:solidFill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r>
              <a:rPr lang="fr-FR" sz="3200" dirty="0"/>
              <a:t>Nathanaël Perrin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596811E3-C12F-43E1-94DC-E7731FF0D8CC}"/>
              </a:ext>
            </a:extLst>
          </p:cNvPr>
          <p:cNvSpPr txBox="1">
            <a:spLocks/>
          </p:cNvSpPr>
          <p:nvPr/>
        </p:nvSpPr>
        <p:spPr>
          <a:xfrm>
            <a:off x="770982" y="1516380"/>
            <a:ext cx="9947164" cy="4982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8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rgbClr val="00529B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dirty="0"/>
          </a:p>
          <a:p>
            <a:r>
              <a:rPr lang="fr-FR" dirty="0" err="1"/>
              <a:t>Deep</a:t>
            </a:r>
            <a:r>
              <a:rPr lang="fr-FR" dirty="0"/>
              <a:t> neuronal networks </a:t>
            </a:r>
            <a:r>
              <a:rPr lang="fr-FR" dirty="0" err="1"/>
              <a:t>accelerated</a:t>
            </a:r>
            <a:r>
              <a:rPr lang="fr-FR" dirty="0"/>
              <a:t> </a:t>
            </a:r>
            <a:r>
              <a:rPr lang="fr-FR" dirty="0" err="1"/>
              <a:t>Implicit</a:t>
            </a:r>
            <a:r>
              <a:rPr lang="fr-FR" dirty="0"/>
              <a:t> </a:t>
            </a:r>
            <a:r>
              <a:rPr lang="fr-FR" dirty="0" err="1"/>
              <a:t>Filtering</a:t>
            </a:r>
            <a:r>
              <a:rPr lang="fr-FR" dirty="0"/>
              <a:t>, Brian Irwin et autres (2021)</a:t>
            </a:r>
          </a:p>
          <a:p>
            <a:endParaRPr lang="fr-FR" dirty="0"/>
          </a:p>
          <a:p>
            <a:pPr lvl="1"/>
            <a:r>
              <a:rPr lang="fr-FR" dirty="0"/>
              <a:t>Le filtrage implicite est utilisé pour permettre d’accélérer le processus d’optimisation, une méthode directe à région de confiance.</a:t>
            </a:r>
          </a:p>
          <a:p>
            <a:endParaRPr lang="fr-FR" dirty="0"/>
          </a:p>
          <a:p>
            <a:pPr lvl="1"/>
            <a:r>
              <a:rPr lang="fr-FR" dirty="0"/>
              <a:t>L’article propose d’adapter une structure de réseaux de neurones profonds qui se basent sur l’ensemble de l’information glanée au cours des évaluations précédentes pour suggérer de nouveaux points. (méthode </a:t>
            </a:r>
            <a:r>
              <a:rPr lang="fr-FR" dirty="0" err="1"/>
              <a:t>surrogate</a:t>
            </a:r>
            <a:r>
              <a:rPr lang="fr-FR" dirty="0"/>
              <a:t>)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4848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0B1A23-36A7-47C1-BF4E-4580D53DD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Lectures autour du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C70E65-4056-4D60-926A-0120F5F1B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2074" y="266893"/>
            <a:ext cx="10007851" cy="4351338"/>
          </a:xfrm>
        </p:spPr>
        <p:txBody>
          <a:bodyPr/>
          <a:lstStyle/>
          <a:p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865A78C-26E3-4329-8678-03052242D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2F25D-955D-49F2-B47E-FCB1232A69ED}" type="slidenum">
              <a:rPr lang="fr-CA" smtClean="0"/>
              <a:t>9</a:t>
            </a:fld>
            <a:endParaRPr lang="fr-CA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9EC8F98D-E930-44C2-B96D-15ECBA498DA3}"/>
              </a:ext>
            </a:extLst>
          </p:cNvPr>
          <p:cNvSpPr txBox="1">
            <a:spLocks/>
          </p:cNvSpPr>
          <p:nvPr/>
        </p:nvSpPr>
        <p:spPr>
          <a:xfrm>
            <a:off x="9123671" y="543315"/>
            <a:ext cx="4304134" cy="867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7EED4"/>
                </a:solidFill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r>
              <a:rPr lang="fr-FR" sz="3200" dirty="0"/>
              <a:t>Nathanaël Perrin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6F69BC5-A390-44BC-9D60-E18251AA1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906" y="1780374"/>
            <a:ext cx="4514850" cy="3810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5CEFFD82-73CF-49D9-9FE6-227579FF1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2023261"/>
            <a:ext cx="4695825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0231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1804</TotalTime>
  <Words>521</Words>
  <Application>Microsoft Office PowerPoint</Application>
  <PresentationFormat>Grand écran</PresentationFormat>
  <Paragraphs>98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CMR12</vt:lpstr>
      <vt:lpstr>Georgia</vt:lpstr>
      <vt:lpstr>Tw Cen MT</vt:lpstr>
      <vt:lpstr>Wingdings</vt:lpstr>
      <vt:lpstr>Thème Office</vt:lpstr>
      <vt:lpstr>Rencontre d’équipe 03/06/2021</vt:lpstr>
      <vt:lpstr>Retour sur les cours</vt:lpstr>
      <vt:lpstr>Remise en contexte du projet</vt:lpstr>
      <vt:lpstr>Lectures autour du projet</vt:lpstr>
      <vt:lpstr>Lectures autour du projet</vt:lpstr>
      <vt:lpstr>Lectures autour du projet</vt:lpstr>
      <vt:lpstr>Lectures autour du sujet</vt:lpstr>
      <vt:lpstr>Lectures autour du projet</vt:lpstr>
      <vt:lpstr>Lectures autour du projet</vt:lpstr>
      <vt:lpstr>Avancées sur le runner</vt:lpstr>
      <vt:lpstr>Avancées sur le runner</vt:lpstr>
      <vt:lpstr>Avancées sur le runner</vt:lpstr>
    </vt:vector>
  </TitlesOfParts>
  <Manager/>
  <Company>Gerad and Polytchnique Montréal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Alliance Proposal</dc:title>
  <dc:subject/>
  <dc:creator>Sébastien Le Digabel</dc:creator>
  <cp:keywords/>
  <dc:description/>
  <cp:lastModifiedBy>Perrin Nath</cp:lastModifiedBy>
  <cp:revision>104</cp:revision>
  <dcterms:created xsi:type="dcterms:W3CDTF">2017-07-20T14:22:02Z</dcterms:created>
  <dcterms:modified xsi:type="dcterms:W3CDTF">2021-06-03T13:47:51Z</dcterms:modified>
  <cp:category/>
</cp:coreProperties>
</file>