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6" r:id="rId5"/>
    <p:sldId id="283" r:id="rId6"/>
    <p:sldId id="274" r:id="rId7"/>
    <p:sldId id="284" r:id="rId8"/>
    <p:sldId id="260" r:id="rId9"/>
    <p:sldId id="285" r:id="rId10"/>
    <p:sldId id="286" r:id="rId11"/>
    <p:sldId id="263" r:id="rId12"/>
    <p:sldId id="287" r:id="rId13"/>
    <p:sldId id="261" r:id="rId14"/>
    <p:sldId id="272" r:id="rId15"/>
    <p:sldId id="273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782" autoAdjust="0"/>
  </p:normalViewPr>
  <p:slideViewPr>
    <p:cSldViewPr snapToGrid="0">
      <p:cViewPr varScale="1">
        <p:scale>
          <a:sx n="97" d="100"/>
          <a:sy n="97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1A288-FD2B-4182-B681-7C557C0B4253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E6F54-0E4A-466F-985D-6140356B14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72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36A22-2E42-6F8C-02A5-533D7D805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0B64B41-1D0C-24F5-5320-DD226BD1DF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790EA9E-0B00-272C-2FB3-45F9CC562D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BE34DF-1DF0-D9D8-1F35-19DC8B204B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0217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337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4BA59-4A79-9CA8-4631-FFE8ED06E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599631D-590E-F3AE-89A7-08A9360A79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F57E20-2F79-1B0E-2C1F-F64093BED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8BAD1AF-0B94-9DAE-ADDA-5154E95B5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92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58295-070F-E55A-7D2A-C465C9BC5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7571084-180C-D7B7-13C1-14235E6395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8BFF912-3382-6486-45E2-1809864D5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F44D8EF-D718-C407-528E-4BB6F43A3E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2083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962D9-33A8-8F4A-F612-D8ABA2FB8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B05C0B2-5368-B75C-DCDC-13D5EE8074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1658E03-F4F6-2761-97B9-029423308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0521E2-EBF1-F856-6C6C-02CC0004BA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051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9058B-CB00-3622-D86E-E93373123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8F9545D-FDCC-60CE-B1D4-F635DC1A34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18409FC-2839-ED03-2DAB-739D29AB4E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3A6BC-0CE2-3EE8-E630-B95CA53FF1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9786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438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057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0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084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30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786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376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688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64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678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980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40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4E3CD8-C4AB-49CB-A593-E43678C23408}" type="datetimeFigureOut">
              <a:rPr lang="fr-CA" smtClean="0"/>
              <a:t>2025-01-23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196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7A096-83EE-DD2D-90C3-CA668942A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145253"/>
          </a:xfrm>
        </p:spPr>
        <p:txBody>
          <a:bodyPr/>
          <a:lstStyle/>
          <a:p>
            <a:r>
              <a:rPr lang="fr-CA" dirty="0"/>
              <a:t>Rencontre 20 janvier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860DB-363E-C02A-0DCE-F173C5F6F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6"/>
            <a:ext cx="10993546" cy="392134"/>
          </a:xfrm>
        </p:spPr>
        <p:txBody>
          <a:bodyPr>
            <a:normAutofit fontScale="85000" lnSpcReduction="20000"/>
          </a:bodyPr>
          <a:lstStyle/>
          <a:p>
            <a:r>
              <a:rPr lang="fr-CA" sz="2800" dirty="0"/>
              <a:t>Xavier Lebeuf</a:t>
            </a:r>
          </a:p>
        </p:txBody>
      </p:sp>
    </p:spTree>
    <p:extLst>
      <p:ext uri="{BB962C8B-B14F-4D97-AF65-F5344CB8AC3E}">
        <p14:creationId xmlns:p14="http://schemas.microsoft.com/office/powerpoint/2010/main" val="2208806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B8794-C196-C5F1-45A0-D2E14587A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216CFD-AC5C-12B0-3011-5958074B7BED}"/>
              </a:ext>
            </a:extLst>
          </p:cNvPr>
          <p:cNvSpPr txBox="1"/>
          <p:nvPr/>
        </p:nvSpPr>
        <p:spPr>
          <a:xfrm>
            <a:off x="-49453" y="6458489"/>
            <a:ext cx="3433375" cy="403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1600" cap="all" dirty="0">
                <a:solidFill>
                  <a:schemeClr val="accent2"/>
                </a:solidFill>
              </a:rPr>
              <a:t>20seeds_BE_1h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F046C17-9A99-A81D-CB63-5178E00DE69F}"/>
              </a:ext>
            </a:extLst>
          </p:cNvPr>
          <p:cNvSpPr txBox="1">
            <a:spLocks/>
          </p:cNvSpPr>
          <p:nvPr/>
        </p:nvSpPr>
        <p:spPr>
          <a:xfrm>
            <a:off x="350278" y="1691871"/>
            <a:ext cx="2744640" cy="2822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>
                <a:solidFill>
                  <a:schemeClr val="tx1"/>
                </a:solidFill>
              </a:rPr>
              <a:t>20 optimisations en variant la </a:t>
            </a:r>
            <a:r>
              <a:rPr lang="fr-CA" dirty="0" err="1">
                <a:solidFill>
                  <a:schemeClr val="tx1"/>
                </a:solidFill>
              </a:rPr>
              <a:t>grainE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dirty="0">
                <a:solidFill>
                  <a:schemeClr val="tx1"/>
                </a:solidFill>
              </a:rPr>
              <a:t>– </a:t>
            </a:r>
            <a:r>
              <a:rPr lang="fr-CA" dirty="0" err="1">
                <a:solidFill>
                  <a:schemeClr val="tx1"/>
                </a:solidFill>
              </a:rPr>
              <a:t>nomad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dirty="0">
                <a:solidFill>
                  <a:schemeClr val="tx1"/>
                </a:solidFill>
              </a:rPr>
              <a:t>– EB</a:t>
            </a:r>
          </a:p>
        </p:txBody>
      </p:sp>
      <p:pic>
        <p:nvPicPr>
          <p:cNvPr id="9" name="Image 8" descr="Une image contenant texte, diagramme, Police, ligne&#10;&#10;Description générée automatiquement">
            <a:extLst>
              <a:ext uri="{FF2B5EF4-FFF2-40B4-BE49-F238E27FC236}">
                <a16:creationId xmlns:a16="http://schemas.microsoft.com/office/drawing/2014/main" id="{9A90FDDD-3B5F-8F90-6D20-D27A05F50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583" y="3624174"/>
            <a:ext cx="4476955" cy="2984637"/>
          </a:xfrm>
          <a:prstGeom prst="rect">
            <a:avLst/>
          </a:prstGeom>
        </p:spPr>
      </p:pic>
      <p:pic>
        <p:nvPicPr>
          <p:cNvPr id="12" name="Image 11" descr="Une image contenant texte, diagramme, capture d’écran, nombre&#10;&#10;Description générée automatiquement">
            <a:extLst>
              <a:ext uri="{FF2B5EF4-FFF2-40B4-BE49-F238E27FC236}">
                <a16:creationId xmlns:a16="http://schemas.microsoft.com/office/drawing/2014/main" id="{298C48FB-CF02-DC3E-2BE8-FBCFCF1F03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584" y="679916"/>
            <a:ext cx="4217833" cy="2811889"/>
          </a:xfrm>
          <a:prstGeom prst="rect">
            <a:avLst/>
          </a:prstGeom>
        </p:spPr>
      </p:pic>
      <p:pic>
        <p:nvPicPr>
          <p:cNvPr id="16" name="Image 15" descr="Une image contenant texte, diagramme, ligne, Police&#10;&#10;Description générée automatiquement">
            <a:extLst>
              <a:ext uri="{FF2B5EF4-FFF2-40B4-BE49-F238E27FC236}">
                <a16:creationId xmlns:a16="http://schemas.microsoft.com/office/drawing/2014/main" id="{49B58150-9948-14DB-90C0-53C87E7404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27" y="3624173"/>
            <a:ext cx="4476956" cy="2984637"/>
          </a:xfrm>
          <a:prstGeom prst="rect">
            <a:avLst/>
          </a:prstGeom>
        </p:spPr>
      </p:pic>
      <p:pic>
        <p:nvPicPr>
          <p:cNvPr id="18" name="Image 17" descr="Une image contenant texte, diagramme, Police, nombre&#10;&#10;Description générée automatiquement">
            <a:extLst>
              <a:ext uri="{FF2B5EF4-FFF2-40B4-BE49-F238E27FC236}">
                <a16:creationId xmlns:a16="http://schemas.microsoft.com/office/drawing/2014/main" id="{95D868CC-0045-D5F3-5212-70ED0994EF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438" y="679916"/>
            <a:ext cx="4123627" cy="274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67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BE400-BD54-CAC9-3D3F-CC0182C01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0C229-FB0D-A2B2-C168-0B6F271D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20 optimisations en variant la graine </a:t>
            </a:r>
            <a:r>
              <a:rPr lang="fr-CA" sz="2800" dirty="0" err="1"/>
              <a:t>nomad</a:t>
            </a:r>
            <a:r>
              <a:rPr lang="fr-CA" sz="2800" dirty="0"/>
              <a:t> - EB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46526B-B1A3-DF35-DDCA-C74B0BA5D0C1}"/>
              </a:ext>
            </a:extLst>
          </p:cNvPr>
          <p:cNvSpPr txBox="1"/>
          <p:nvPr/>
        </p:nvSpPr>
        <p:spPr>
          <a:xfrm>
            <a:off x="1814052" y="4772711"/>
            <a:ext cx="372888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Vert : succès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094446-8C9C-3BDD-8DF5-C9CA1C937274}"/>
              </a:ext>
            </a:extLst>
          </p:cNvPr>
          <p:cNvSpPr txBox="1"/>
          <p:nvPr/>
        </p:nvSpPr>
        <p:spPr>
          <a:xfrm>
            <a:off x="1814052" y="5260574"/>
            <a:ext cx="372888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Bleu : point NR estimé 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B549A7-C26F-C825-583F-FA79B7C3737C}"/>
              </a:ext>
            </a:extLst>
          </p:cNvPr>
          <p:cNvSpPr txBox="1"/>
          <p:nvPr/>
        </p:nvSpPr>
        <p:spPr>
          <a:xfrm>
            <a:off x="1814052" y="5719005"/>
            <a:ext cx="372888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Jaune : point R estimé NR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43838D-E40C-3452-3590-8814E531AB46}"/>
              </a:ext>
            </a:extLst>
          </p:cNvPr>
          <p:cNvSpPr txBox="1"/>
          <p:nvPr/>
        </p:nvSpPr>
        <p:spPr>
          <a:xfrm>
            <a:off x="1814052" y="6236300"/>
            <a:ext cx="372888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Rouge : premier point différent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F96AC5-5B2E-1BD6-E902-E6328D3BC4EE}"/>
              </a:ext>
            </a:extLst>
          </p:cNvPr>
          <p:cNvSpPr txBox="1"/>
          <p:nvPr/>
        </p:nvSpPr>
        <p:spPr>
          <a:xfrm>
            <a:off x="91882" y="6440417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20seeds_EB_1h</a:t>
            </a:r>
          </a:p>
        </p:txBody>
      </p:sp>
      <p:pic>
        <p:nvPicPr>
          <p:cNvPr id="5" name="Image 4" descr="Une image contenant capture d’écran, Caractère coloré, Appareils électroniques, circuit&#10;&#10;Description générée automatiquement">
            <a:extLst>
              <a:ext uri="{FF2B5EF4-FFF2-40B4-BE49-F238E27FC236}">
                <a16:creationId xmlns:a16="http://schemas.microsoft.com/office/drawing/2014/main" id="{05FEB106-C70A-7F3F-04BE-F5B018E05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7080"/>
            <a:ext cx="12192000" cy="20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36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E76AD-F994-59B2-5F5F-D9A00A029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3130A3-3E73-C040-86BE-DE25F82BFB5F}"/>
              </a:ext>
            </a:extLst>
          </p:cNvPr>
          <p:cNvSpPr txBox="1"/>
          <p:nvPr/>
        </p:nvSpPr>
        <p:spPr>
          <a:xfrm>
            <a:off x="-49453" y="6458489"/>
            <a:ext cx="3433375" cy="403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1600" cap="all" dirty="0">
                <a:solidFill>
                  <a:schemeClr val="accent2"/>
                </a:solidFill>
              </a:rPr>
              <a:t>20seeds_BP_1h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0CCA7C-91C5-D1E1-B9A2-A79D2098E2CF}"/>
              </a:ext>
            </a:extLst>
          </p:cNvPr>
          <p:cNvSpPr txBox="1">
            <a:spLocks/>
          </p:cNvSpPr>
          <p:nvPr/>
        </p:nvSpPr>
        <p:spPr>
          <a:xfrm>
            <a:off x="350278" y="1691871"/>
            <a:ext cx="2744640" cy="2822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>
                <a:solidFill>
                  <a:schemeClr val="tx1"/>
                </a:solidFill>
              </a:rPr>
              <a:t>20 optimisations en variant la </a:t>
            </a:r>
            <a:r>
              <a:rPr lang="fr-CA" dirty="0" err="1">
                <a:solidFill>
                  <a:schemeClr val="tx1"/>
                </a:solidFill>
              </a:rPr>
              <a:t>grainE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dirty="0">
                <a:solidFill>
                  <a:schemeClr val="tx1"/>
                </a:solidFill>
              </a:rPr>
              <a:t>– </a:t>
            </a:r>
            <a:r>
              <a:rPr lang="fr-CA" dirty="0" err="1">
                <a:solidFill>
                  <a:schemeClr val="tx1"/>
                </a:solidFill>
              </a:rPr>
              <a:t>nomad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dirty="0">
                <a:solidFill>
                  <a:schemeClr val="tx1"/>
                </a:solidFill>
              </a:rPr>
              <a:t>– PB</a:t>
            </a:r>
          </a:p>
        </p:txBody>
      </p:sp>
      <p:pic>
        <p:nvPicPr>
          <p:cNvPr id="5" name="Image 4" descr="Une image contenant texte, diagramme, Police, nombre&#10;&#10;Description générée automatiquement">
            <a:extLst>
              <a:ext uri="{FF2B5EF4-FFF2-40B4-BE49-F238E27FC236}">
                <a16:creationId xmlns:a16="http://schemas.microsoft.com/office/drawing/2014/main" id="{9E28EFE3-48DE-CFE6-1244-73ACC18E9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493" y="3651195"/>
            <a:ext cx="4257358" cy="2838239"/>
          </a:xfrm>
          <a:prstGeom prst="rect">
            <a:avLst/>
          </a:prstGeom>
        </p:spPr>
      </p:pic>
      <p:pic>
        <p:nvPicPr>
          <p:cNvPr id="7" name="Image 6" descr="Une image contenant texte, diagramme, Police, nombre&#10;&#10;Description générée automatiquement">
            <a:extLst>
              <a:ext uri="{FF2B5EF4-FFF2-40B4-BE49-F238E27FC236}">
                <a16:creationId xmlns:a16="http://schemas.microsoft.com/office/drawing/2014/main" id="{D90EDB36-07F4-A92D-15F1-5EC6723B44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360" y="702267"/>
            <a:ext cx="4257362" cy="2838241"/>
          </a:xfrm>
          <a:prstGeom prst="rect">
            <a:avLst/>
          </a:prstGeom>
        </p:spPr>
      </p:pic>
      <p:pic>
        <p:nvPicPr>
          <p:cNvPr id="10" name="Image 9" descr="Une image contenant texte, diagramme, Police, ligne&#10;&#10;Description générée automatiquement">
            <a:extLst>
              <a:ext uri="{FF2B5EF4-FFF2-40B4-BE49-F238E27FC236}">
                <a16:creationId xmlns:a16="http://schemas.microsoft.com/office/drawing/2014/main" id="{8F103657-8028-086E-58BF-8AEA5B439D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359" y="3540506"/>
            <a:ext cx="4257359" cy="2838239"/>
          </a:xfrm>
          <a:prstGeom prst="rect">
            <a:avLst/>
          </a:prstGeom>
        </p:spPr>
      </p:pic>
      <p:pic>
        <p:nvPicPr>
          <p:cNvPr id="13" name="Image 12" descr="Une image contenant texte, diagramme, Police, ligne&#10;&#10;Description générée automatiquement">
            <a:extLst>
              <a:ext uri="{FF2B5EF4-FFF2-40B4-BE49-F238E27FC236}">
                <a16:creationId xmlns:a16="http://schemas.microsoft.com/office/drawing/2014/main" id="{1BAF6B0E-C8BC-F8F1-F331-4188603937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493" y="702267"/>
            <a:ext cx="4257359" cy="283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2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A8449-B81A-7BFF-8B14-C81EF44F6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13EA7-E41E-0F37-EF81-FC68B7AEA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20 optimisations en variant la graine </a:t>
            </a:r>
            <a:r>
              <a:rPr lang="fr-CA" sz="2800" dirty="0" err="1"/>
              <a:t>nomad</a:t>
            </a:r>
            <a:r>
              <a:rPr lang="fr-CA" sz="2800" dirty="0"/>
              <a:t> - PB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D1514A-2722-6EDB-67BE-B62989431F50}"/>
              </a:ext>
            </a:extLst>
          </p:cNvPr>
          <p:cNvSpPr txBox="1"/>
          <p:nvPr/>
        </p:nvSpPr>
        <p:spPr>
          <a:xfrm>
            <a:off x="1706670" y="5359278"/>
            <a:ext cx="372888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Vert : succès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B6FFE0-C88F-B1E6-97B2-6C7328596699}"/>
              </a:ext>
            </a:extLst>
          </p:cNvPr>
          <p:cNvSpPr txBox="1"/>
          <p:nvPr/>
        </p:nvSpPr>
        <p:spPr>
          <a:xfrm>
            <a:off x="1706670" y="5786512"/>
            <a:ext cx="372888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Bleu : point NR estimé 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AA9613-0A03-41D5-3FCB-DA75BDB7330D}"/>
              </a:ext>
            </a:extLst>
          </p:cNvPr>
          <p:cNvSpPr txBox="1"/>
          <p:nvPr/>
        </p:nvSpPr>
        <p:spPr>
          <a:xfrm>
            <a:off x="1706670" y="6213746"/>
            <a:ext cx="372888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Jaune : point R estimé NR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0D862B-A80A-DA66-0E58-5CD17BD24C26}"/>
              </a:ext>
            </a:extLst>
          </p:cNvPr>
          <p:cNvSpPr txBox="1"/>
          <p:nvPr/>
        </p:nvSpPr>
        <p:spPr>
          <a:xfrm>
            <a:off x="5886613" y="5359278"/>
            <a:ext cx="459871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Rouge : premier point différent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134762-4D4F-3530-BB74-A5F97277ECD0}"/>
              </a:ext>
            </a:extLst>
          </p:cNvPr>
          <p:cNvSpPr txBox="1"/>
          <p:nvPr/>
        </p:nvSpPr>
        <p:spPr>
          <a:xfrm>
            <a:off x="5886612" y="5786512"/>
            <a:ext cx="4598717" cy="369332"/>
          </a:xfrm>
          <a:prstGeom prst="rect">
            <a:avLst/>
          </a:prstGeom>
          <a:solidFill>
            <a:srgbClr val="FF3399"/>
          </a:solidFill>
        </p:spPr>
        <p:txBody>
          <a:bodyPr wrap="square" rtlCol="0">
            <a:spAutoFit/>
          </a:bodyPr>
          <a:lstStyle/>
          <a:p>
            <a:r>
              <a:rPr lang="fr-CA" b="1" dirty="0"/>
              <a:t>Magenta : différence de succès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5838D3-A966-34F4-1812-1CE3061CA512}"/>
              </a:ext>
            </a:extLst>
          </p:cNvPr>
          <p:cNvSpPr txBox="1"/>
          <p:nvPr/>
        </p:nvSpPr>
        <p:spPr>
          <a:xfrm>
            <a:off x="5886613" y="6213746"/>
            <a:ext cx="459871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b="1" dirty="0"/>
              <a:t>Note: h(x) est différent presque partout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85DF77-7F65-3C4C-D47C-9124AD7CD0BE}"/>
              </a:ext>
            </a:extLst>
          </p:cNvPr>
          <p:cNvSpPr txBox="1"/>
          <p:nvPr/>
        </p:nvSpPr>
        <p:spPr>
          <a:xfrm>
            <a:off x="91882" y="6440417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20seeds_EB_1h</a:t>
            </a:r>
          </a:p>
        </p:txBody>
      </p:sp>
      <p:pic>
        <p:nvPicPr>
          <p:cNvPr id="12" name="Image 11" descr="Une image contenant capture d’écran, Caractère coloré&#10;&#10;Description générée automatiquement">
            <a:extLst>
              <a:ext uri="{FF2B5EF4-FFF2-40B4-BE49-F238E27FC236}">
                <a16:creationId xmlns:a16="http://schemas.microsoft.com/office/drawing/2014/main" id="{1F7DEA68-CB8C-6D22-2715-43B98F2A0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74" y="2000529"/>
            <a:ext cx="11366090" cy="30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93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F840D-F222-D7CF-7B12-B6344624F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0FA2-F032-2629-2695-49E6642F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3507"/>
          </a:xfrm>
        </p:spPr>
        <p:txBody>
          <a:bodyPr>
            <a:normAutofit/>
          </a:bodyPr>
          <a:lstStyle/>
          <a:p>
            <a:r>
              <a:rPr lang="fr-CA" sz="28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2CEA6-EE58-4F74-0451-4979F5DE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748589"/>
            <a:ext cx="11322049" cy="4828673"/>
          </a:xfrm>
        </p:spPr>
        <p:txBody>
          <a:bodyPr>
            <a:normAutofit/>
          </a:bodyPr>
          <a:lstStyle/>
          <a:p>
            <a:r>
              <a:rPr lang="fr-CA" sz="2800" dirty="0"/>
              <a:t>J’ai lancé beaucoup de tests et développé des bons outils de visualisations</a:t>
            </a:r>
          </a:p>
          <a:p>
            <a:r>
              <a:rPr lang="fr-CA" sz="2800" dirty="0"/>
              <a:t>Théorie courante à tester: l’abondance d’évaluations d’Inter-DS nourrit les modèles, qui deviennent meilleurs plus rapidement</a:t>
            </a:r>
          </a:p>
        </p:txBody>
      </p:sp>
    </p:spTree>
    <p:extLst>
      <p:ext uri="{BB962C8B-B14F-4D97-AF65-F5344CB8AC3E}">
        <p14:creationId xmlns:p14="http://schemas.microsoft.com/office/powerpoint/2010/main" val="1550191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35D4E7-05B4-36AB-AE57-E4AA01D43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CE986-3777-92CD-742B-01A810AD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3507"/>
          </a:xfrm>
        </p:spPr>
        <p:txBody>
          <a:bodyPr>
            <a:normAutofit/>
          </a:bodyPr>
          <a:lstStyle/>
          <a:p>
            <a:r>
              <a:rPr lang="fr-CA" sz="2800" dirty="0"/>
              <a:t>Stage été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32EF-548A-903A-8DB6-6E7E40A72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2180495"/>
            <a:ext cx="11322049" cy="43967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sz="2800" dirty="0"/>
              <a:t>2 idées</a:t>
            </a:r>
          </a:p>
          <a:p>
            <a:r>
              <a:rPr lang="fr-CA" sz="2800" dirty="0"/>
              <a:t>Étudier l’impact de la multifidélité sur PRIAD (avec version jouet) et/ou SOLAR</a:t>
            </a:r>
          </a:p>
          <a:p>
            <a:pPr lvl="1"/>
            <a:r>
              <a:rPr lang="fr-CA" sz="2600" dirty="0"/>
              <a:t>Comment la fidélité affecte la fonction objectif, les contraintes, la réalisabilité</a:t>
            </a:r>
          </a:p>
          <a:p>
            <a:pPr lvl="1"/>
            <a:r>
              <a:rPr lang="fr-CA" sz="2600" dirty="0"/>
              <a:t>Appliquer des méthodes BBO multi-fi non contraintes</a:t>
            </a:r>
          </a:p>
          <a:p>
            <a:pPr lvl="1"/>
            <a:r>
              <a:rPr lang="fr-CA" sz="2600" dirty="0"/>
              <a:t>Appliquer Inter-DS</a:t>
            </a:r>
          </a:p>
          <a:p>
            <a:r>
              <a:rPr lang="fr-CA" sz="2800" dirty="0"/>
              <a:t>Étudier l’utilisation des modèles </a:t>
            </a:r>
            <a:r>
              <a:rPr lang="fr-CA" sz="2800" dirty="0" err="1"/>
              <a:t>multi-fidélités</a:t>
            </a:r>
            <a:r>
              <a:rPr lang="fr-CA" sz="2800" dirty="0"/>
              <a:t> dans </a:t>
            </a:r>
            <a:r>
              <a:rPr lang="fr-CA" sz="2800" dirty="0" err="1"/>
              <a:t>nomad</a:t>
            </a:r>
            <a:endParaRPr lang="fr-CA" sz="2800" dirty="0"/>
          </a:p>
          <a:p>
            <a:pPr lvl="1"/>
            <a:r>
              <a:rPr lang="fr-CA" sz="2600" dirty="0"/>
              <a:t>Revue de la littérature</a:t>
            </a:r>
          </a:p>
          <a:p>
            <a:pPr lvl="1"/>
            <a:r>
              <a:rPr lang="fr-CA" sz="2600" dirty="0"/>
              <a:t>Tests sur </a:t>
            </a:r>
            <a:r>
              <a:rPr lang="fr-CA" sz="2600" dirty="0" err="1"/>
              <a:t>solar</a:t>
            </a:r>
            <a:endParaRPr lang="fr-CA" sz="2600" dirty="0"/>
          </a:p>
          <a:p>
            <a:pPr lvl="1"/>
            <a:r>
              <a:rPr lang="fr-CA" sz="2600" dirty="0"/>
              <a:t>Tests sur PRIAD</a:t>
            </a:r>
          </a:p>
        </p:txBody>
      </p:sp>
    </p:spTree>
    <p:extLst>
      <p:ext uri="{BB962C8B-B14F-4D97-AF65-F5344CB8AC3E}">
        <p14:creationId xmlns:p14="http://schemas.microsoft.com/office/powerpoint/2010/main" val="138110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B713B-49F0-354B-2EF2-62FE43A26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B6DFE-55BD-ABBC-FB05-431F39E3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3507"/>
          </a:xfrm>
        </p:spPr>
        <p:txBody>
          <a:bodyPr>
            <a:normAutofit/>
          </a:bodyPr>
          <a:lstStyle/>
          <a:p>
            <a:r>
              <a:rPr lang="fr-CA" sz="2800" dirty="0"/>
              <a:t>Varia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56F8-4EE2-EE43-8A9E-09CC8926D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2180495"/>
            <a:ext cx="11322049" cy="43967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2600" dirty="0"/>
          </a:p>
        </p:txBody>
      </p:sp>
    </p:spTree>
    <p:extLst>
      <p:ext uri="{BB962C8B-B14F-4D97-AF65-F5344CB8AC3E}">
        <p14:creationId xmlns:p14="http://schemas.microsoft.com/office/powerpoint/2010/main" val="108684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5FFC-4A4A-51F3-A761-399EA6F2D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02F42-2702-AF9D-AF13-636FB29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Rappel sur l’état de mon projet</a:t>
            </a:r>
          </a:p>
          <a:p>
            <a:r>
              <a:rPr lang="fr-CA" sz="2800" dirty="0"/>
              <a:t>Progrès des dernières semaines</a:t>
            </a:r>
          </a:p>
          <a:p>
            <a:r>
              <a:rPr lang="fr-CA" sz="2800" dirty="0"/>
              <a:t>Stagiaire été 2025</a:t>
            </a:r>
          </a:p>
          <a:p>
            <a:r>
              <a:rPr lang="fr-CA" sz="2800" dirty="0"/>
              <a:t>Varia</a:t>
            </a:r>
          </a:p>
        </p:txBody>
      </p:sp>
    </p:spTree>
    <p:extLst>
      <p:ext uri="{BB962C8B-B14F-4D97-AF65-F5344CB8AC3E}">
        <p14:creationId xmlns:p14="http://schemas.microsoft.com/office/powerpoint/2010/main" val="393442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D5DBF5-FC92-9DC2-028B-2EDBA2708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964B-555E-5C8F-F2DF-9A6985F7C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Rappel sur l’état de mon projet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E09AE-BD53-3FEC-7336-0D093203E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4" y="2293528"/>
            <a:ext cx="11343785" cy="2956898"/>
          </a:xfrm>
        </p:spPr>
        <p:txBody>
          <a:bodyPr>
            <a:normAutofit/>
          </a:bodyPr>
          <a:lstStyle/>
          <a:p>
            <a:r>
              <a:rPr lang="fr-CA" sz="2800" dirty="0"/>
              <a:t>Projet 1</a:t>
            </a:r>
          </a:p>
          <a:p>
            <a:r>
              <a:rPr lang="fr-CA" sz="2800" dirty="0"/>
              <a:t>Terminé (presque) : améliorations théoriques et algorithmiques d’Inter-DS</a:t>
            </a:r>
          </a:p>
          <a:p>
            <a:r>
              <a:rPr lang="fr-CA" sz="2800" dirty="0"/>
              <a:t>En cours : expliquer certaines performances « trop bonnes » d’Inter-DS</a:t>
            </a:r>
          </a:p>
        </p:txBody>
      </p:sp>
    </p:spTree>
    <p:extLst>
      <p:ext uri="{BB962C8B-B14F-4D97-AF65-F5344CB8AC3E}">
        <p14:creationId xmlns:p14="http://schemas.microsoft.com/office/powerpoint/2010/main" val="187416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60DE4-32ED-D942-7C24-953DCC275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4B36-DEC2-9FEF-4CA0-4914CFCC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Rappel sur l’état de mon projet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B0B52-DEE0-D3D6-C367-95F884AE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2087200"/>
            <a:ext cx="11029615" cy="3856400"/>
          </a:xfrm>
        </p:spPr>
        <p:txBody>
          <a:bodyPr>
            <a:normAutofit/>
          </a:bodyPr>
          <a:lstStyle/>
          <a:p>
            <a:r>
              <a:rPr lang="fr-CA" sz="2800" dirty="0"/>
              <a:t>Attentes:</a:t>
            </a:r>
          </a:p>
          <a:p>
            <a:pPr lvl="1"/>
            <a:r>
              <a:rPr lang="fr-CA" sz="2600" dirty="0"/>
              <a:t>Profils en fonction du nombre d’évaluations:  similaires</a:t>
            </a:r>
          </a:p>
          <a:p>
            <a:pPr lvl="1"/>
            <a:r>
              <a:rPr lang="fr-CA" sz="2600" dirty="0"/>
              <a:t>Profils en fonction du temps: Inter-DS est meilleur</a:t>
            </a:r>
          </a:p>
          <a:p>
            <a:r>
              <a:rPr lang="fr-CA" sz="2800" dirty="0"/>
              <a:t>Observations:</a:t>
            </a:r>
          </a:p>
          <a:p>
            <a:pPr lvl="1"/>
            <a:r>
              <a:rPr lang="fr-CA" sz="2800" dirty="0"/>
              <a:t>Profils en fonction du nombre d’évaluations: Inter-DS est meilleur</a:t>
            </a:r>
          </a:p>
          <a:p>
            <a:pPr lvl="1"/>
            <a:r>
              <a:rPr lang="fr-CA" sz="2800" dirty="0"/>
              <a:t>Profils en fonction du temps: Inter-DS est encore meilleur</a:t>
            </a:r>
          </a:p>
        </p:txBody>
      </p:sp>
    </p:spTree>
    <p:extLst>
      <p:ext uri="{BB962C8B-B14F-4D97-AF65-F5344CB8AC3E}">
        <p14:creationId xmlns:p14="http://schemas.microsoft.com/office/powerpoint/2010/main" val="428481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4AD08F-9C23-0961-7EFB-9E2278EF3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BE93897-F817-0A67-48CF-847CA69DC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9299E1-001C-9A80-8B0E-1FF3928A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11757B-1B71-ABF7-5C9E-D77301E9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6812715-FEF4-94F0-ADCE-928CB7D0A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8159EC9-ED5B-A05C-7F0C-B804CC732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1D19A0-F155-7E68-278B-1F303EC49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0" y="1419225"/>
            <a:ext cx="2762497" cy="2085869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Ré-analyse</a:t>
            </a:r>
            <a:r>
              <a:rPr lang="en-US" dirty="0">
                <a:solidFill>
                  <a:schemeClr val="tx2"/>
                </a:solidFill>
              </a:rPr>
              <a:t> des données de </a:t>
            </a:r>
            <a:r>
              <a:rPr lang="en-US" dirty="0" err="1">
                <a:solidFill>
                  <a:schemeClr val="tx2"/>
                </a:solidFill>
              </a:rPr>
              <a:t>maitrise</a:t>
            </a:r>
            <a:r>
              <a:rPr lang="en-US" dirty="0">
                <a:solidFill>
                  <a:schemeClr val="tx2"/>
                </a:solidFill>
              </a:rPr>
              <a:t> – 20 </a:t>
            </a:r>
            <a:r>
              <a:rPr lang="en-US" dirty="0" err="1">
                <a:solidFill>
                  <a:schemeClr val="tx2"/>
                </a:solidFill>
              </a:rPr>
              <a:t>graines</a:t>
            </a:r>
            <a:r>
              <a:rPr lang="en-US" dirty="0">
                <a:solidFill>
                  <a:schemeClr val="tx2"/>
                </a:solidFill>
              </a:rPr>
              <a:t> – PB – 11h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A24647-970C-0BA3-5135-72554F137AC6}"/>
              </a:ext>
            </a:extLst>
          </p:cNvPr>
          <p:cNvSpPr txBox="1"/>
          <p:nvPr/>
        </p:nvSpPr>
        <p:spPr>
          <a:xfrm>
            <a:off x="-49453" y="6458489"/>
            <a:ext cx="3433375" cy="403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1600" cap="all" dirty="0">
                <a:solidFill>
                  <a:schemeClr val="accent2"/>
                </a:solidFill>
              </a:rPr>
              <a:t>20seeds_BP_14h_maitrise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C084D87-676E-DD1A-FBF3-E063AC0B6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8134" y="638173"/>
            <a:ext cx="3686129" cy="282842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age 12" descr="Une image contenant texte, diagramme, ligne, Police&#10;&#10;Description générée automatiquement">
            <a:extLst>
              <a:ext uri="{FF2B5EF4-FFF2-40B4-BE49-F238E27FC236}">
                <a16:creationId xmlns:a16="http://schemas.microsoft.com/office/drawing/2014/main" id="{04DBC596-F4A1-CC4E-70E6-242D0AAE1E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22" y="640678"/>
            <a:ext cx="4228058" cy="282222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1185271-F7BE-9FF6-AA97-DF05268EB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755" y="638174"/>
            <a:ext cx="3680469" cy="2828423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 descr="Une image contenant texte, Tracé, diagramme, nombre&#10;&#10;Description générée automatiquement">
            <a:extLst>
              <a:ext uri="{FF2B5EF4-FFF2-40B4-BE49-F238E27FC236}">
                <a16:creationId xmlns:a16="http://schemas.microsoft.com/office/drawing/2014/main" id="{135DE2DC-D493-96F9-E5A3-A654BB04B7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53" y="641500"/>
            <a:ext cx="4107579" cy="274180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FC16E2A0-1006-173D-833A-C3D246503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5022" y="3568646"/>
            <a:ext cx="3686129" cy="282842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434274C-5E8C-DD83-9E3F-E9DE0B1C7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5563" y="3568647"/>
            <a:ext cx="3680469" cy="2828423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5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0460B6-3191-2BBB-5118-86128F782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0D8D371-08D7-4872-B601-46D3D0C76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6172F1-16E5-41C0-A1C5-E27BA6D19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77FE2D-6DE2-45E3-B032-A13CCCEDD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AE0C48-CD45-4EBE-B06B-10AD14F07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29FDA8D-4537-4117-9660-1EB8CF510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1999DE-78E6-C94C-D730-ED87F4320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0" y="1419225"/>
            <a:ext cx="2762497" cy="2085869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Ré-analyse</a:t>
            </a:r>
            <a:r>
              <a:rPr lang="en-US" dirty="0">
                <a:solidFill>
                  <a:schemeClr val="tx2"/>
                </a:solidFill>
              </a:rPr>
              <a:t> des données de </a:t>
            </a:r>
            <a:r>
              <a:rPr lang="en-US" dirty="0" err="1">
                <a:solidFill>
                  <a:schemeClr val="tx2"/>
                </a:solidFill>
              </a:rPr>
              <a:t>maitrise</a:t>
            </a:r>
            <a:r>
              <a:rPr lang="en-US" dirty="0">
                <a:solidFill>
                  <a:schemeClr val="tx2"/>
                </a:solidFill>
              </a:rPr>
              <a:t> – 20 </a:t>
            </a:r>
            <a:r>
              <a:rPr lang="en-US" dirty="0" err="1">
                <a:solidFill>
                  <a:schemeClr val="tx2"/>
                </a:solidFill>
              </a:rPr>
              <a:t>graines</a:t>
            </a:r>
            <a:r>
              <a:rPr lang="en-US" dirty="0">
                <a:solidFill>
                  <a:schemeClr val="tx2"/>
                </a:solidFill>
              </a:rPr>
              <a:t> – PB – 11h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185182-B86F-F28C-61D2-B930C6460AF7}"/>
              </a:ext>
            </a:extLst>
          </p:cNvPr>
          <p:cNvSpPr txBox="1"/>
          <p:nvPr/>
        </p:nvSpPr>
        <p:spPr>
          <a:xfrm>
            <a:off x="-49453" y="6458489"/>
            <a:ext cx="3433375" cy="403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1600" cap="all" dirty="0">
                <a:solidFill>
                  <a:schemeClr val="accent2"/>
                </a:solidFill>
              </a:rPr>
              <a:t>20seeds_BP_14h_maitrise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F88EAC-E3F6-4B14-9468-1DC7E0E4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8134" y="638173"/>
            <a:ext cx="3686129" cy="282842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age 12" descr="Une image contenant texte, diagramme, ligne, Police&#10;&#10;Description générée automatiquement">
            <a:extLst>
              <a:ext uri="{FF2B5EF4-FFF2-40B4-BE49-F238E27FC236}">
                <a16:creationId xmlns:a16="http://schemas.microsoft.com/office/drawing/2014/main" id="{4CA6A495-66F0-81CE-DC72-C4EB9A2FFB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22" y="640678"/>
            <a:ext cx="4228058" cy="282222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F3B540B-29DC-4D6F-9EFA-4D1D7A6AA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755" y="638174"/>
            <a:ext cx="3680469" cy="2828423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 descr="Une image contenant texte, Tracé, diagramme, nombre&#10;&#10;Description générée automatiquement">
            <a:extLst>
              <a:ext uri="{FF2B5EF4-FFF2-40B4-BE49-F238E27FC236}">
                <a16:creationId xmlns:a16="http://schemas.microsoft.com/office/drawing/2014/main" id="{81E1BD46-EB2B-5905-BF66-5AF64E46B4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53" y="641500"/>
            <a:ext cx="4107579" cy="274180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E228558-1FA4-4AA9-A333-D9E120BB3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5022" y="3568646"/>
            <a:ext cx="3686129" cy="282842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 9" descr="Une image contenant texte, diagramme, Police, nombre&#10;&#10;Description générée automatiquement">
            <a:extLst>
              <a:ext uri="{FF2B5EF4-FFF2-40B4-BE49-F238E27FC236}">
                <a16:creationId xmlns:a16="http://schemas.microsoft.com/office/drawing/2014/main" id="{497D9877-35B3-E97B-8D0A-E6DEDE8610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23" y="3451232"/>
            <a:ext cx="4307644" cy="2875352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793B9663-2814-4931-85B0-3ADFAF7C6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5563" y="3568647"/>
            <a:ext cx="3680469" cy="2828423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Image 14" descr="Une image contenant texte, diagramme, Police, nombre&#10;&#10;Description générée automatiquement">
            <a:extLst>
              <a:ext uri="{FF2B5EF4-FFF2-40B4-BE49-F238E27FC236}">
                <a16:creationId xmlns:a16="http://schemas.microsoft.com/office/drawing/2014/main" id="{BC66BF7C-3A91-E949-D5E1-EA6D82D153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514" y="3380072"/>
            <a:ext cx="4399523" cy="293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86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E04FAC-AED4-5E4F-7334-3842B4AE8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pic>
        <p:nvPicPr>
          <p:cNvPr id="8" name="Image 7" descr="Une image contenant texte, diagramme, Police, ligne&#10;&#10;Description générée automatiquement">
            <a:extLst>
              <a:ext uri="{FF2B5EF4-FFF2-40B4-BE49-F238E27FC236}">
                <a16:creationId xmlns:a16="http://schemas.microsoft.com/office/drawing/2014/main" id="{D96A71BE-0AA0-E231-9B2A-23E25E1E2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721" y="1123309"/>
            <a:ext cx="6908439" cy="461138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BF5EE6C-634A-3CCD-05E3-A37F8D8D6FBB}"/>
              </a:ext>
            </a:extLst>
          </p:cNvPr>
          <p:cNvSpPr txBox="1">
            <a:spLocks/>
          </p:cNvSpPr>
          <p:nvPr/>
        </p:nvSpPr>
        <p:spPr>
          <a:xfrm>
            <a:off x="581190" y="1419225"/>
            <a:ext cx="2762497" cy="208586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Ré-analyse des données de maitrise – 20 graines – PB – 11h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A015F256-7113-D11A-A716-6E3F7715FDE9}"/>
              </a:ext>
            </a:extLst>
          </p:cNvPr>
          <p:cNvSpPr txBox="1"/>
          <p:nvPr/>
        </p:nvSpPr>
        <p:spPr>
          <a:xfrm>
            <a:off x="-49453" y="6458489"/>
            <a:ext cx="3433375" cy="403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1600" cap="all" dirty="0">
                <a:solidFill>
                  <a:schemeClr val="accent2"/>
                </a:solidFill>
              </a:rPr>
              <a:t>20seeds_BP_14h_maitrise</a:t>
            </a:r>
          </a:p>
        </p:txBody>
      </p:sp>
    </p:spTree>
    <p:extLst>
      <p:ext uri="{BB962C8B-B14F-4D97-AF65-F5344CB8AC3E}">
        <p14:creationId xmlns:p14="http://schemas.microsoft.com/office/powerpoint/2010/main" val="372150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DDDA-31F1-5846-295E-DBD4EE72F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90863"/>
            <a:ext cx="10993549" cy="1652337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Progrès des dernières semaines</a:t>
            </a:r>
            <a:br>
              <a:rPr lang="fr-CA" sz="3600" dirty="0"/>
            </a:br>
            <a:br>
              <a:rPr lang="fr-CA" sz="3600" dirty="0"/>
            </a:br>
            <a:r>
              <a:rPr lang="fr-CA" dirty="0"/>
              <a:t>idée :  voir ce qui se passe directement avant et après le premier point différent</a:t>
            </a:r>
          </a:p>
        </p:txBody>
      </p:sp>
    </p:spTree>
    <p:extLst>
      <p:ext uri="{BB962C8B-B14F-4D97-AF65-F5344CB8AC3E}">
        <p14:creationId xmlns:p14="http://schemas.microsoft.com/office/powerpoint/2010/main" val="2074568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3B2C9-29AD-9CCD-0C5D-B12DF3AFA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C55955-0914-F99C-62C7-CF2099DA3F9D}"/>
              </a:ext>
            </a:extLst>
          </p:cNvPr>
          <p:cNvSpPr txBox="1"/>
          <p:nvPr/>
        </p:nvSpPr>
        <p:spPr>
          <a:xfrm>
            <a:off x="-49453" y="6458489"/>
            <a:ext cx="3433375" cy="403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1600" cap="all" dirty="0">
                <a:solidFill>
                  <a:schemeClr val="accent2"/>
                </a:solidFill>
              </a:rPr>
              <a:t>20seeds_EP_1h</a:t>
            </a:r>
          </a:p>
        </p:txBody>
      </p:sp>
      <p:pic>
        <p:nvPicPr>
          <p:cNvPr id="12" name="Image 11" descr="Une image contenant texte, diagramme, capture d’écran, nombre&#10;&#10;Description générée automatiquement">
            <a:extLst>
              <a:ext uri="{FF2B5EF4-FFF2-40B4-BE49-F238E27FC236}">
                <a16:creationId xmlns:a16="http://schemas.microsoft.com/office/drawing/2014/main" id="{B5DC8AE7-6D89-3BA4-5371-E37AFAE8E9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584" y="679916"/>
            <a:ext cx="4217833" cy="2811889"/>
          </a:xfrm>
          <a:prstGeom prst="rect">
            <a:avLst/>
          </a:prstGeom>
        </p:spPr>
      </p:pic>
      <p:pic>
        <p:nvPicPr>
          <p:cNvPr id="18" name="Image 17" descr="Une image contenant texte, diagramme, Police, nombre&#10;&#10;Description générée automatiquement">
            <a:extLst>
              <a:ext uri="{FF2B5EF4-FFF2-40B4-BE49-F238E27FC236}">
                <a16:creationId xmlns:a16="http://schemas.microsoft.com/office/drawing/2014/main" id="{5EF9DD41-5ADC-0A6A-5E65-09225B9574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438" y="679916"/>
            <a:ext cx="4123627" cy="2749084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7790E8EF-6BFD-5751-4649-BD8683E9AC29}"/>
              </a:ext>
            </a:extLst>
          </p:cNvPr>
          <p:cNvSpPr txBox="1">
            <a:spLocks/>
          </p:cNvSpPr>
          <p:nvPr/>
        </p:nvSpPr>
        <p:spPr>
          <a:xfrm>
            <a:off x="350278" y="1691871"/>
            <a:ext cx="2744640" cy="2822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>
                <a:solidFill>
                  <a:schemeClr val="tx1"/>
                </a:solidFill>
              </a:rPr>
              <a:t>20 optimisations en variant la </a:t>
            </a:r>
            <a:r>
              <a:rPr lang="fr-CA" dirty="0" err="1">
                <a:solidFill>
                  <a:schemeClr val="tx1"/>
                </a:solidFill>
              </a:rPr>
              <a:t>grainE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dirty="0">
                <a:solidFill>
                  <a:schemeClr val="tx1"/>
                </a:solidFill>
              </a:rPr>
              <a:t>– </a:t>
            </a:r>
            <a:r>
              <a:rPr lang="fr-CA" dirty="0" err="1">
                <a:solidFill>
                  <a:schemeClr val="tx1"/>
                </a:solidFill>
              </a:rPr>
              <a:t>nomad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dirty="0">
                <a:solidFill>
                  <a:schemeClr val="tx1"/>
                </a:solidFill>
              </a:rPr>
              <a:t>– EB</a:t>
            </a:r>
          </a:p>
        </p:txBody>
      </p:sp>
    </p:spTree>
    <p:extLst>
      <p:ext uri="{BB962C8B-B14F-4D97-AF65-F5344CB8AC3E}">
        <p14:creationId xmlns:p14="http://schemas.microsoft.com/office/powerpoint/2010/main" val="282416206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901</TotalTime>
  <Words>403</Words>
  <Application>Microsoft Office PowerPoint</Application>
  <PresentationFormat>Grand écran</PresentationFormat>
  <Paragraphs>72</Paragraphs>
  <Slides>16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Aptos</vt:lpstr>
      <vt:lpstr>Gill Sans MT</vt:lpstr>
      <vt:lpstr>Wingdings 2</vt:lpstr>
      <vt:lpstr>Dividend</vt:lpstr>
      <vt:lpstr>Rencontre 20 janvier 2025</vt:lpstr>
      <vt:lpstr>Ordre du jour</vt:lpstr>
      <vt:lpstr>Rappel sur l’état de mon projet</vt:lpstr>
      <vt:lpstr>Rappel sur l’état de mon projet</vt:lpstr>
      <vt:lpstr>Ré-analyse des données de maitrise – 20 graines – PB – 11h</vt:lpstr>
      <vt:lpstr>Ré-analyse des données de maitrise – 20 graines – PB – 11h</vt:lpstr>
      <vt:lpstr>Présentation PowerPoint</vt:lpstr>
      <vt:lpstr>Progrès des dernières semaines  idée :  voir ce qui se passe directement avant et après le premier point différent</vt:lpstr>
      <vt:lpstr>Présentation PowerPoint</vt:lpstr>
      <vt:lpstr>Présentation PowerPoint</vt:lpstr>
      <vt:lpstr>20 optimisations en variant la graine nomad - EB</vt:lpstr>
      <vt:lpstr>Présentation PowerPoint</vt:lpstr>
      <vt:lpstr>20 optimisations en variant la graine nomad - PB</vt:lpstr>
      <vt:lpstr>Conclusion</vt:lpstr>
      <vt:lpstr>Stage été 2025</vt:lpstr>
      <vt:lpstr>Varia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Xavier Lebeuf</dc:creator>
  <cp:lastModifiedBy>Xavier Lebeuf</cp:lastModifiedBy>
  <cp:revision>33</cp:revision>
  <dcterms:created xsi:type="dcterms:W3CDTF">2025-01-20T15:05:16Z</dcterms:created>
  <dcterms:modified xsi:type="dcterms:W3CDTF">2025-01-24T03:57:23Z</dcterms:modified>
</cp:coreProperties>
</file>